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4" r:id="rId1"/>
  </p:sldMasterIdLst>
  <p:notesMasterIdLst>
    <p:notesMasterId r:id="rId76"/>
  </p:notesMasterIdLst>
  <p:sldIdLst>
    <p:sldId id="256" r:id="rId2"/>
    <p:sldId id="257" r:id="rId3"/>
    <p:sldId id="311" r:id="rId4"/>
    <p:sldId id="345"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82" r:id="rId19"/>
    <p:sldId id="283" r:id="rId20"/>
    <p:sldId id="293" r:id="rId21"/>
    <p:sldId id="296" r:id="rId22"/>
    <p:sldId id="297" r:id="rId23"/>
    <p:sldId id="298" r:id="rId24"/>
    <p:sldId id="302" r:id="rId25"/>
    <p:sldId id="307" r:id="rId26"/>
    <p:sldId id="308" r:id="rId27"/>
    <p:sldId id="310" r:id="rId28"/>
    <p:sldId id="312" r:id="rId29"/>
    <p:sldId id="271" r:id="rId30"/>
    <p:sldId id="277" r:id="rId31"/>
    <p:sldId id="272" r:id="rId32"/>
    <p:sldId id="273" r:id="rId33"/>
    <p:sldId id="276" r:id="rId34"/>
    <p:sldId id="274" r:id="rId35"/>
    <p:sldId id="314" r:id="rId36"/>
    <p:sldId id="315" r:id="rId37"/>
    <p:sldId id="316" r:id="rId38"/>
    <p:sldId id="317" r:id="rId39"/>
    <p:sldId id="285" r:id="rId40"/>
    <p:sldId id="286" r:id="rId41"/>
    <p:sldId id="287" r:id="rId42"/>
    <p:sldId id="288" r:id="rId43"/>
    <p:sldId id="337" r:id="rId44"/>
    <p:sldId id="339" r:id="rId45"/>
    <p:sldId id="340" r:id="rId46"/>
    <p:sldId id="341" r:id="rId47"/>
    <p:sldId id="342" r:id="rId48"/>
    <p:sldId id="343" r:id="rId49"/>
    <p:sldId id="344" r:id="rId50"/>
    <p:sldId id="318" r:id="rId51"/>
    <p:sldId id="319" r:id="rId52"/>
    <p:sldId id="320" r:id="rId53"/>
    <p:sldId id="338" r:id="rId54"/>
    <p:sldId id="289" r:id="rId55"/>
    <p:sldId id="290" r:id="rId56"/>
    <p:sldId id="321" r:id="rId57"/>
    <p:sldId id="322" r:id="rId58"/>
    <p:sldId id="323" r:id="rId59"/>
    <p:sldId id="324" r:id="rId60"/>
    <p:sldId id="325" r:id="rId61"/>
    <p:sldId id="326" r:id="rId62"/>
    <p:sldId id="327" r:id="rId63"/>
    <p:sldId id="328" r:id="rId64"/>
    <p:sldId id="329" r:id="rId65"/>
    <p:sldId id="330" r:id="rId66"/>
    <p:sldId id="331" r:id="rId67"/>
    <p:sldId id="332" r:id="rId68"/>
    <p:sldId id="333" r:id="rId69"/>
    <p:sldId id="334" r:id="rId70"/>
    <p:sldId id="335" r:id="rId71"/>
    <p:sldId id="346" r:id="rId72"/>
    <p:sldId id="347" r:id="rId73"/>
    <p:sldId id="348" r:id="rId74"/>
    <p:sldId id="291" r:id="rId7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52" autoAdjust="0"/>
    <p:restoredTop sz="94660"/>
  </p:normalViewPr>
  <p:slideViewPr>
    <p:cSldViewPr snapToGrid="0">
      <p:cViewPr varScale="1">
        <p:scale>
          <a:sx n="50" d="100"/>
          <a:sy n="50" d="100"/>
        </p:scale>
        <p:origin x="718" y="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C5D181-6311-4E1E-9E02-6EDBC130DF3A}" type="datetimeFigureOut">
              <a:rPr lang="en-US" smtClean="0"/>
              <a:t>9/14/2020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94D3D8-F3D4-4D7A-BF04-4066978D1293}" type="slidenum">
              <a:rPr lang="en-US" smtClean="0"/>
              <a:t>‹#›</a:t>
            </a:fld>
            <a:endParaRPr lang="en-US"/>
          </a:p>
        </p:txBody>
      </p:sp>
    </p:spTree>
    <p:extLst>
      <p:ext uri="{BB962C8B-B14F-4D97-AF65-F5344CB8AC3E}">
        <p14:creationId xmlns:p14="http://schemas.microsoft.com/office/powerpoint/2010/main" val="34452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AAEE944D-8E85-114A-9424-9724FCB08AF3}" type="slidenum">
              <a:rPr lang="en-US" smtClean="0"/>
              <a:pPr/>
              <a:t>33</a:t>
            </a:fld>
            <a:endParaRPr lang="en-US"/>
          </a:p>
        </p:txBody>
      </p:sp>
    </p:spTree>
    <p:extLst>
      <p:ext uri="{BB962C8B-B14F-4D97-AF65-F5344CB8AC3E}">
        <p14:creationId xmlns:p14="http://schemas.microsoft.com/office/powerpoint/2010/main" val="1359603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pPr/>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132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20216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74626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smtClean="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446751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6DFF08F-DC6B-4601-B491-B0F83F6DD2DA}" type="datetimeFigureOut">
              <a:rPr lang="en-US" smtClean="0"/>
              <a:t>9/14/2020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6330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smtClean="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97580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smtClean="0"/>
              <a:t>9/14/2020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56562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smtClean="0"/>
              <a:t>9/14/2020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35007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smtClean="0"/>
              <a:t>9/14/2020</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526016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smtClean="0"/>
              <a:t>9/14/2020</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280158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7616CA0-919D-4A49-9C8A-62FDFB3A5183}" type="datetimeFigureOut">
              <a:rPr lang="en-US" smtClean="0"/>
              <a:t>9/14/2020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7E5644-1E61-4311-A31E-84CB9C7AA8A9}" type="slidenum">
              <a:rPr lang="en-US" smtClean="0"/>
              <a:t>‹#›</a:t>
            </a:fld>
            <a:endParaRPr lang="en-US" dirty="0"/>
          </a:p>
        </p:txBody>
      </p:sp>
    </p:spTree>
    <p:extLst>
      <p:ext uri="{BB962C8B-B14F-4D97-AF65-F5344CB8AC3E}">
        <p14:creationId xmlns:p14="http://schemas.microsoft.com/office/powerpoint/2010/main" val="4078251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smtClean="0"/>
              <a:pPr/>
              <a:t>9/14/2020</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0785184"/>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3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hyperlink" Target="https://drive.google.com/drive/folders/1rXm4jTHMTTjFvHfJ3daCCWNmOdF9tNPl?usp=sharing" TargetMode="Externa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hyperlink" Target="https://towardsdatascience.com/clustering-metrics-better-than-the-elbow-method-6926e1f723a6"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8" Type="http://schemas.openxmlformats.org/officeDocument/2006/relationships/hyperlink" Target="https://rstudio-pubs-static.s3.amazonaws.com/33876_1d7794d9a86647ca90c4f182df93f0e8.html" TargetMode="External"/><Relationship Id="rId3" Type="http://schemas.openxmlformats.org/officeDocument/2006/relationships/hyperlink" Target="https://cs.wmich.edu/alfuqaha/summer14/cs6530/lectures/ClusteringAnalysis.pdf" TargetMode="External"/><Relationship Id="rId7" Type="http://schemas.openxmlformats.org/officeDocument/2006/relationships/hyperlink" Target="https://www.cl.cam.ac.uk/teaching/1314/InfoRtrv/lecture4.pdf" TargetMode="External"/><Relationship Id="rId2" Type="http://schemas.openxmlformats.org/officeDocument/2006/relationships/hyperlink" Target="https://bradleyboehmke.github.io/HOML/hierarchical.html" TargetMode="External"/><Relationship Id="rId1" Type="http://schemas.openxmlformats.org/officeDocument/2006/relationships/slideLayout" Target="../slideLayouts/slideLayout2.xml"/><Relationship Id="rId6" Type="http://schemas.openxmlformats.org/officeDocument/2006/relationships/hyperlink" Target="https://pdfs.semanticscholar.org/954f/ddb0c3d022cda2a7c3324e1391a4a3239d85.pdf" TargetMode="External"/><Relationship Id="rId5" Type="http://schemas.openxmlformats.org/officeDocument/2006/relationships/hyperlink" Target="https://stat.ethz.ch/education/semesters/ss2012/ams/slides/v4.2.pdf" TargetMode="External"/><Relationship Id="rId4" Type="http://schemas.openxmlformats.org/officeDocument/2006/relationships/hyperlink" Target="http://infolab.stanford.edu/~ullman/mining/pdf/cs345-cl.pdf" TargetMode="External"/><Relationship Id="rId9" Type="http://schemas.openxmlformats.org/officeDocument/2006/relationships/hyperlink" Target="http://www.sthda.com/english/articles/30-advanced-clustering/105-dbscan-density-based-clustering-essential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Clustering and Distance</a:t>
            </a:r>
            <a:endParaRPr lang="en-US" dirty="0"/>
          </a:p>
        </p:txBody>
      </p:sp>
      <p:sp>
        <p:nvSpPr>
          <p:cNvPr id="5" name="Subtitle 4"/>
          <p:cNvSpPr>
            <a:spLocks noGrp="1"/>
          </p:cNvSpPr>
          <p:nvPr>
            <p:ph type="subTitle" idx="1"/>
          </p:nvPr>
        </p:nvSpPr>
        <p:spPr/>
        <p:txBody>
          <a:bodyPr/>
          <a:lstStyle/>
          <a:p>
            <a:r>
              <a:rPr lang="en-US" dirty="0" smtClean="0"/>
              <a:t>gates</a:t>
            </a:r>
            <a:endParaRPr lang="en-US" dirty="0"/>
          </a:p>
        </p:txBody>
      </p:sp>
    </p:spTree>
    <p:extLst>
      <p:ext uri="{BB962C8B-B14F-4D97-AF65-F5344CB8AC3E}">
        <p14:creationId xmlns:p14="http://schemas.microsoft.com/office/powerpoint/2010/main" val="3263226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23900" y="427459"/>
            <a:ext cx="7886227" cy="6278310"/>
          </a:xfrm>
        </p:spPr>
      </p:pic>
      <p:sp>
        <p:nvSpPr>
          <p:cNvPr id="5" name="TextBox 4"/>
          <p:cNvSpPr txBox="1"/>
          <p:nvPr/>
        </p:nvSpPr>
        <p:spPr>
          <a:xfrm>
            <a:off x="8776608" y="2808160"/>
            <a:ext cx="3276600" cy="2554545"/>
          </a:xfrm>
          <a:prstGeom prst="rect">
            <a:avLst/>
          </a:prstGeom>
          <a:solidFill>
            <a:schemeClr val="bg2">
              <a:lumMod val="20000"/>
              <a:lumOff val="80000"/>
            </a:schemeClr>
          </a:solidFill>
        </p:spPr>
        <p:txBody>
          <a:bodyPr wrap="square" rtlCol="0">
            <a:spAutoFit/>
          </a:bodyPr>
          <a:lstStyle/>
          <a:p>
            <a:r>
              <a:rPr lang="en-US" sz="2000" dirty="0" smtClean="0"/>
              <a:t>Note: The L3 norm, cubes the differences and so no.</a:t>
            </a:r>
          </a:p>
          <a:p>
            <a:endParaRPr lang="en-US" sz="2000" dirty="0"/>
          </a:p>
          <a:p>
            <a:r>
              <a:rPr lang="en-US" sz="2000" dirty="0" smtClean="0"/>
              <a:t>The L1 norm is often called the </a:t>
            </a:r>
            <a:r>
              <a:rPr lang="en-US" sz="2000" b="1" dirty="0" smtClean="0"/>
              <a:t>Manhattan distance </a:t>
            </a:r>
            <a:r>
              <a:rPr lang="en-US" sz="2000" dirty="0" smtClean="0"/>
              <a:t>as it is based on the idea of “block distance” rather than point to point direct distance. </a:t>
            </a:r>
            <a:endParaRPr lang="en-US" sz="2000" dirty="0"/>
          </a:p>
        </p:txBody>
      </p:sp>
    </p:spTree>
    <p:extLst>
      <p:ext uri="{BB962C8B-B14F-4D97-AF65-F5344CB8AC3E}">
        <p14:creationId xmlns:p14="http://schemas.microsoft.com/office/powerpoint/2010/main" val="3295681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05434"/>
          </a:xfrm>
        </p:spPr>
        <p:txBody>
          <a:bodyPr>
            <a:normAutofit/>
          </a:bodyPr>
          <a:lstStyle/>
          <a:p>
            <a:r>
              <a:rPr lang="en-US" sz="4400" dirty="0" smtClean="0"/>
              <a:t>A comparison</a:t>
            </a:r>
            <a:endParaRPr lang="en-US"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5797" y="1828800"/>
            <a:ext cx="10059368" cy="4305300"/>
          </a:xfrm>
        </p:spPr>
      </p:pic>
    </p:spTree>
    <p:extLst>
      <p:ext uri="{BB962C8B-B14F-4D97-AF65-F5344CB8AC3E}">
        <p14:creationId xmlns:p14="http://schemas.microsoft.com/office/powerpoint/2010/main" val="3852330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0531" y="314769"/>
            <a:ext cx="5845661" cy="4485831"/>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0974" y="1474787"/>
            <a:ext cx="4975225" cy="5048012"/>
          </a:xfrm>
          <a:prstGeom prst="rect">
            <a:avLst/>
          </a:prstGeom>
        </p:spPr>
      </p:pic>
      <p:sp>
        <p:nvSpPr>
          <p:cNvPr id="6" name="TextBox 5"/>
          <p:cNvSpPr txBox="1"/>
          <p:nvPr/>
        </p:nvSpPr>
        <p:spPr>
          <a:xfrm>
            <a:off x="717550" y="5657850"/>
            <a:ext cx="3332964" cy="369332"/>
          </a:xfrm>
          <a:prstGeom prst="rect">
            <a:avLst/>
          </a:prstGeom>
          <a:noFill/>
        </p:spPr>
        <p:txBody>
          <a:bodyPr wrap="none" rtlCol="0">
            <a:spAutoFit/>
          </a:bodyPr>
          <a:lstStyle/>
          <a:p>
            <a:r>
              <a:rPr lang="en-US" dirty="0" smtClean="0"/>
              <a:t>Cosine Similarity is non-Euclidean. </a:t>
            </a:r>
            <a:endParaRPr lang="en-US" dirty="0"/>
          </a:p>
        </p:txBody>
      </p:sp>
    </p:spTree>
    <p:extLst>
      <p:ext uri="{BB962C8B-B14F-4D97-AF65-F5344CB8AC3E}">
        <p14:creationId xmlns:p14="http://schemas.microsoft.com/office/powerpoint/2010/main" val="30157403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37450"/>
          </a:xfrm>
        </p:spPr>
        <p:txBody>
          <a:bodyPr>
            <a:normAutofit/>
          </a:bodyPr>
          <a:lstStyle/>
          <a:p>
            <a:r>
              <a:rPr lang="en-US" sz="4400" dirty="0" smtClean="0"/>
              <a:t>Non-Euclidean distances</a:t>
            </a:r>
            <a:endParaRPr lang="en-US" sz="4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4517" y="1791998"/>
            <a:ext cx="8313196" cy="4570701"/>
          </a:xfrm>
          <a:prstGeom prst="rect">
            <a:avLst/>
          </a:prstGeom>
        </p:spPr>
      </p:pic>
      <p:sp>
        <p:nvSpPr>
          <p:cNvPr id="5" name="Rectangle 4"/>
          <p:cNvSpPr/>
          <p:nvPr/>
        </p:nvSpPr>
        <p:spPr>
          <a:xfrm>
            <a:off x="3853958" y="6362699"/>
            <a:ext cx="5919184" cy="369332"/>
          </a:xfrm>
          <a:prstGeom prst="rect">
            <a:avLst/>
          </a:prstGeom>
        </p:spPr>
        <p:txBody>
          <a:bodyPr wrap="none">
            <a:spAutoFit/>
          </a:bodyPr>
          <a:lstStyle/>
          <a:p>
            <a:r>
              <a:rPr lang="en-US" dirty="0"/>
              <a:t>http://infolab.stanford.edu/~ullman/mining/pdf/cs345-cl.pdf</a:t>
            </a:r>
          </a:p>
        </p:txBody>
      </p:sp>
    </p:spTree>
    <p:extLst>
      <p:ext uri="{BB962C8B-B14F-4D97-AF65-F5344CB8AC3E}">
        <p14:creationId xmlns:p14="http://schemas.microsoft.com/office/powerpoint/2010/main" val="3899239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6760" y="264191"/>
            <a:ext cx="8638389" cy="5811171"/>
          </a:xfrm>
        </p:spPr>
      </p:pic>
      <p:sp>
        <p:nvSpPr>
          <p:cNvPr id="4" name="Rectangle 3"/>
          <p:cNvSpPr/>
          <p:nvPr/>
        </p:nvSpPr>
        <p:spPr>
          <a:xfrm>
            <a:off x="4228608" y="6393934"/>
            <a:ext cx="5919184" cy="369332"/>
          </a:xfrm>
          <a:prstGeom prst="rect">
            <a:avLst/>
          </a:prstGeom>
        </p:spPr>
        <p:txBody>
          <a:bodyPr wrap="none">
            <a:spAutoFit/>
          </a:bodyPr>
          <a:lstStyle/>
          <a:p>
            <a:r>
              <a:rPr lang="en-US" dirty="0"/>
              <a:t>http://infolab.stanford.edu/~ullman/mining/pdf/cs345-cl.pdf</a:t>
            </a:r>
          </a:p>
        </p:txBody>
      </p:sp>
    </p:spTree>
    <p:extLst>
      <p:ext uri="{BB962C8B-B14F-4D97-AF65-F5344CB8AC3E}">
        <p14:creationId xmlns:p14="http://schemas.microsoft.com/office/powerpoint/2010/main" val="1742906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1228" y="394716"/>
            <a:ext cx="9720072" cy="792734"/>
          </a:xfrm>
        </p:spPr>
        <p:txBody>
          <a:bodyPr>
            <a:normAutofit/>
          </a:bodyPr>
          <a:lstStyle/>
          <a:p>
            <a:r>
              <a:rPr lang="en-US" sz="3200" dirty="0" smtClean="0"/>
              <a:t>Cosine similarity</a:t>
            </a:r>
            <a:endParaRPr lang="en-US" sz="3200" dirty="0"/>
          </a:p>
        </p:txBody>
      </p:sp>
      <p:sp>
        <p:nvSpPr>
          <p:cNvPr id="3" name="Content Placeholder 2"/>
          <p:cNvSpPr>
            <a:spLocks noGrp="1"/>
          </p:cNvSpPr>
          <p:nvPr>
            <p:ph idx="1"/>
          </p:nvPr>
        </p:nvSpPr>
        <p:spPr>
          <a:xfrm>
            <a:off x="946150" y="1377950"/>
            <a:ext cx="9239249" cy="4931410"/>
          </a:xfrm>
        </p:spPr>
        <p:txBody>
          <a:bodyPr>
            <a:normAutofit fontScale="92500" lnSpcReduction="20000"/>
          </a:bodyPr>
          <a:lstStyle/>
          <a:p>
            <a:r>
              <a:rPr lang="en-US" dirty="0" smtClean="0"/>
              <a:t>     Good for high D data.</a:t>
            </a:r>
          </a:p>
          <a:p>
            <a:r>
              <a:rPr lang="en-US" dirty="0" smtClean="0"/>
              <a:t>1) Imagine that each row or data vector is a numerical vector. </a:t>
            </a:r>
          </a:p>
          <a:p>
            <a:r>
              <a:rPr lang="en-US" dirty="0" smtClean="0"/>
              <a:t>2) Next, no matter what dimension you are using, the origin is (0, 0, …0)</a:t>
            </a:r>
          </a:p>
          <a:p>
            <a:r>
              <a:rPr lang="en-US" dirty="0" smtClean="0"/>
              <a:t>So in 2D the origin is (0,0)   in 3D its (0,0,0) and so on.</a:t>
            </a:r>
          </a:p>
          <a:p>
            <a:r>
              <a:rPr lang="en-US" dirty="0" smtClean="0"/>
              <a:t>3) Next, Any two vector points in any D space create an angle between them. </a:t>
            </a:r>
          </a:p>
          <a:p>
            <a:r>
              <a:rPr lang="en-US" dirty="0" smtClean="0"/>
              <a:t>4) The COS of any angle is defined as the normalized dot product:</a:t>
            </a:r>
          </a:p>
          <a:p>
            <a:r>
              <a:rPr lang="en-US" dirty="0" smtClean="0"/>
              <a:t>(V1 . V2)  / |V1| |V2|</a:t>
            </a:r>
          </a:p>
          <a:p>
            <a:r>
              <a:rPr lang="en-US" dirty="0" smtClean="0"/>
              <a:t>Example: Suppose vector 1 (V1) is [1, 3</a:t>
            </a:r>
            <a:r>
              <a:rPr lang="en-US" dirty="0"/>
              <a:t>]</a:t>
            </a:r>
            <a:r>
              <a:rPr lang="en-US" dirty="0" smtClean="0"/>
              <a:t> and suppose vector 2 (V2) is [2,2]</a:t>
            </a:r>
          </a:p>
          <a:p>
            <a:r>
              <a:rPr lang="en-US" dirty="0" smtClean="0"/>
              <a:t>Then, the dot product V1 . V2  = (1*2) + (3*2) = </a:t>
            </a:r>
            <a:r>
              <a:rPr lang="en-US" dirty="0"/>
              <a:t>8</a:t>
            </a:r>
            <a:endParaRPr lang="en-US" dirty="0" smtClean="0"/>
          </a:p>
          <a:p>
            <a:r>
              <a:rPr lang="en-US" dirty="0" smtClean="0"/>
              <a:t>Next, |V1| = </a:t>
            </a:r>
            <a:r>
              <a:rPr lang="en-US" dirty="0" err="1" smtClean="0"/>
              <a:t>sqrt</a:t>
            </a:r>
            <a:r>
              <a:rPr lang="en-US" dirty="0" smtClean="0"/>
              <a:t>(1^2 + 3^2) = </a:t>
            </a:r>
            <a:r>
              <a:rPr lang="en-US" dirty="0" err="1" smtClean="0"/>
              <a:t>sqrt</a:t>
            </a:r>
            <a:r>
              <a:rPr lang="en-US" dirty="0" smtClean="0"/>
              <a:t>(10)</a:t>
            </a:r>
          </a:p>
          <a:p>
            <a:r>
              <a:rPr lang="en-US" dirty="0"/>
              <a:t>|</a:t>
            </a:r>
            <a:r>
              <a:rPr lang="en-US" dirty="0" smtClean="0"/>
              <a:t>V2| </a:t>
            </a:r>
            <a:r>
              <a:rPr lang="en-US" dirty="0"/>
              <a:t>= </a:t>
            </a:r>
            <a:r>
              <a:rPr lang="en-US" dirty="0" err="1" smtClean="0"/>
              <a:t>sqrt</a:t>
            </a:r>
            <a:r>
              <a:rPr lang="en-US" dirty="0" smtClean="0"/>
              <a:t>(2^2 </a:t>
            </a:r>
            <a:r>
              <a:rPr lang="en-US" dirty="0"/>
              <a:t>+ 2</a:t>
            </a:r>
            <a:r>
              <a:rPr lang="en-US" dirty="0" smtClean="0"/>
              <a:t>^2) </a:t>
            </a:r>
            <a:r>
              <a:rPr lang="en-US" dirty="0"/>
              <a:t>= </a:t>
            </a:r>
            <a:r>
              <a:rPr lang="en-US" dirty="0" err="1" smtClean="0"/>
              <a:t>sqrt</a:t>
            </a:r>
            <a:r>
              <a:rPr lang="en-US" dirty="0" smtClean="0"/>
              <a:t>(8)</a:t>
            </a:r>
          </a:p>
          <a:p>
            <a:r>
              <a:rPr lang="en-US" b="1" dirty="0" smtClean="0"/>
              <a:t>So COS() =   8 / (</a:t>
            </a:r>
            <a:r>
              <a:rPr lang="en-US" b="1" dirty="0" err="1" smtClean="0"/>
              <a:t>sqrt</a:t>
            </a:r>
            <a:r>
              <a:rPr lang="en-US" b="1" dirty="0" smtClean="0"/>
              <a:t>(8)*</a:t>
            </a:r>
            <a:r>
              <a:rPr lang="en-US" b="1" dirty="0" err="1" smtClean="0"/>
              <a:t>sqrt</a:t>
            </a:r>
            <a:r>
              <a:rPr lang="en-US" b="1" dirty="0" smtClean="0"/>
              <a:t>(10)) = .894</a:t>
            </a:r>
          </a:p>
          <a:p>
            <a:r>
              <a:rPr lang="en-US" b="1" dirty="0" smtClean="0"/>
              <a:t>To solve for the angle, find the </a:t>
            </a:r>
            <a:r>
              <a:rPr lang="en-US" b="1" dirty="0" err="1" smtClean="0"/>
              <a:t>arccos</a:t>
            </a:r>
            <a:r>
              <a:rPr lang="en-US" b="1" dirty="0" smtClean="0"/>
              <a:t> (.894) = 26.6 degrees</a:t>
            </a:r>
            <a:endParaRPr lang="en-US" b="1" dirty="0"/>
          </a:p>
        </p:txBody>
      </p:sp>
    </p:spTree>
    <p:extLst>
      <p:ext uri="{BB962C8B-B14F-4D97-AF65-F5344CB8AC3E}">
        <p14:creationId xmlns:p14="http://schemas.microsoft.com/office/powerpoint/2010/main" val="20832472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5450" y="585216"/>
            <a:ext cx="9048750" cy="640334"/>
          </a:xfrm>
        </p:spPr>
        <p:txBody>
          <a:bodyPr>
            <a:normAutofit fontScale="90000"/>
          </a:bodyPr>
          <a:lstStyle/>
          <a:p>
            <a:r>
              <a:rPr lang="en-US" sz="4400" dirty="0" smtClean="0"/>
              <a:t>Visual of cos measure</a:t>
            </a:r>
            <a:endParaRPr lang="en-US"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801522"/>
            <a:ext cx="7346949" cy="4947680"/>
          </a:xfrm>
        </p:spPr>
      </p:pic>
    </p:spTree>
    <p:extLst>
      <p:ext uri="{BB962C8B-B14F-4D97-AF65-F5344CB8AC3E}">
        <p14:creationId xmlns:p14="http://schemas.microsoft.com/office/powerpoint/2010/main" val="2641936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449834"/>
          </a:xfrm>
        </p:spPr>
        <p:txBody>
          <a:bodyPr>
            <a:noAutofit/>
          </a:bodyPr>
          <a:lstStyle/>
          <a:p>
            <a:r>
              <a:rPr lang="en-US" sz="4000" dirty="0" smtClean="0"/>
              <a:t>Edit distance</a:t>
            </a:r>
            <a:endParaRPr lang="en-US" sz="4000" dirty="0"/>
          </a:p>
        </p:txBody>
      </p:sp>
      <p:sp>
        <p:nvSpPr>
          <p:cNvPr id="3" name="Content Placeholder 2"/>
          <p:cNvSpPr>
            <a:spLocks noGrp="1"/>
          </p:cNvSpPr>
          <p:nvPr>
            <p:ph idx="1"/>
          </p:nvPr>
        </p:nvSpPr>
        <p:spPr>
          <a:xfrm>
            <a:off x="927576" y="1471070"/>
            <a:ext cx="9720071" cy="1675375"/>
          </a:xfrm>
        </p:spPr>
        <p:txBody>
          <a:bodyPr>
            <a:normAutofit fontScale="92500" lnSpcReduction="10000"/>
          </a:bodyPr>
          <a:lstStyle/>
          <a:p>
            <a:r>
              <a:rPr lang="en-US" dirty="0" smtClean="0"/>
              <a:t>1) The Edit Distance between any two strings or sequences of characters is </a:t>
            </a:r>
            <a:r>
              <a:rPr lang="en-US" b="1" dirty="0" smtClean="0"/>
              <a:t>the number of inserts and deletes of characters needed to make the strings identical. </a:t>
            </a:r>
            <a:endParaRPr lang="en-US" dirty="0" smtClean="0"/>
          </a:p>
          <a:p>
            <a:r>
              <a:rPr lang="en-US" dirty="0" smtClean="0"/>
              <a:t>2) First, the </a:t>
            </a:r>
            <a:r>
              <a:rPr lang="en-US" b="1" dirty="0" smtClean="0"/>
              <a:t>longest common subsequence (LCS)</a:t>
            </a:r>
            <a:r>
              <a:rPr lang="en-US" dirty="0" smtClean="0"/>
              <a:t> is defined as the longest string obtained by deleting from x and y.</a:t>
            </a:r>
          </a:p>
          <a:p>
            <a:r>
              <a:rPr lang="en-US" dirty="0" smtClean="0"/>
              <a:t>Then, d(</a:t>
            </a:r>
            <a:r>
              <a:rPr lang="en-US" dirty="0" err="1" smtClean="0"/>
              <a:t>x,y</a:t>
            </a:r>
            <a:r>
              <a:rPr lang="en-US" dirty="0" smtClean="0"/>
              <a:t>) = |x| + |y| - 2|LCS(</a:t>
            </a:r>
            <a:r>
              <a:rPr lang="en-US" dirty="0" err="1" smtClean="0"/>
              <a:t>x,y</a:t>
            </a:r>
            <a:r>
              <a:rPr lang="en-US" dirty="0" smtClean="0"/>
              <a:t>)|</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7583" y="3522701"/>
            <a:ext cx="7325966" cy="3090558"/>
          </a:xfrm>
          <a:prstGeom prst="rect">
            <a:avLst/>
          </a:prstGeom>
        </p:spPr>
      </p:pic>
    </p:spTree>
    <p:extLst>
      <p:ext uri="{BB962C8B-B14F-4D97-AF65-F5344CB8AC3E}">
        <p14:creationId xmlns:p14="http://schemas.microsoft.com/office/powerpoint/2010/main" val="6856923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614934"/>
          </a:xfrm>
        </p:spPr>
        <p:txBody>
          <a:bodyPr>
            <a:noAutofit/>
          </a:bodyPr>
          <a:lstStyle/>
          <a:p>
            <a:r>
              <a:rPr lang="en-US" sz="4000" dirty="0" smtClean="0"/>
              <a:t>Distance measures for nominal data</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8874" y="1649434"/>
            <a:ext cx="8964175" cy="4081441"/>
          </a:xfrm>
        </p:spPr>
      </p:pic>
    </p:spTree>
    <p:extLst>
      <p:ext uri="{BB962C8B-B14F-4D97-AF65-F5344CB8AC3E}">
        <p14:creationId xmlns:p14="http://schemas.microsoft.com/office/powerpoint/2010/main" val="3607537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2678908" cy="818134"/>
          </a:xfrm>
        </p:spPr>
        <p:txBody>
          <a:bodyPr>
            <a:noAutofit/>
          </a:bodyPr>
          <a:lstStyle/>
          <a:p>
            <a:r>
              <a:rPr lang="en-US" sz="4400" dirty="0" smtClean="0"/>
              <a:t>Measure </a:t>
            </a:r>
            <a:br>
              <a:rPr lang="en-US" sz="4400" dirty="0" smtClean="0"/>
            </a:br>
            <a:r>
              <a:rPr lang="en-US" sz="4400" dirty="0" smtClean="0"/>
              <a:t>by matches</a:t>
            </a:r>
            <a:endParaRPr lang="en-US" sz="44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8350" y="309562"/>
            <a:ext cx="6165850" cy="3200400"/>
          </a:xfrm>
        </p:spPr>
      </p:pic>
      <p:sp>
        <p:nvSpPr>
          <p:cNvPr id="5" name="TextBox 4"/>
          <p:cNvSpPr txBox="1"/>
          <p:nvPr/>
        </p:nvSpPr>
        <p:spPr>
          <a:xfrm>
            <a:off x="930976" y="3441680"/>
            <a:ext cx="8651174" cy="3416320"/>
          </a:xfrm>
          <a:prstGeom prst="rect">
            <a:avLst/>
          </a:prstGeom>
          <a:noFill/>
        </p:spPr>
        <p:txBody>
          <a:bodyPr wrap="square" rtlCol="0">
            <a:spAutoFit/>
          </a:bodyPr>
          <a:lstStyle/>
          <a:p>
            <a:r>
              <a:rPr lang="en-US" sz="2400" dirty="0" smtClean="0"/>
              <a:t>D(</a:t>
            </a:r>
            <a:r>
              <a:rPr lang="en-US" sz="2400" dirty="0" err="1" smtClean="0"/>
              <a:t>I,j</a:t>
            </a:r>
            <a:r>
              <a:rPr lang="en-US" sz="2400" dirty="0" smtClean="0"/>
              <a:t>) = (3)  - (0)  /  (3) = 1   (farthest possible distance)</a:t>
            </a:r>
          </a:p>
          <a:p>
            <a:endParaRPr lang="en-US" sz="2400" dirty="0"/>
          </a:p>
          <a:p>
            <a:r>
              <a:rPr lang="en-US" sz="2400" dirty="0" smtClean="0"/>
              <a:t>However, we can categorize the numerical data. </a:t>
            </a:r>
            <a:endParaRPr lang="en-US" sz="2400" dirty="0"/>
          </a:p>
          <a:p>
            <a:r>
              <a:rPr lang="en-US" sz="2400" dirty="0" smtClean="0"/>
              <a:t>Example: Salary Range 1: 0 – 30K, Range 2: 31K – 50K, Range 3: 51K – 89K, Range 4: 90K – 130K, etc. </a:t>
            </a:r>
          </a:p>
          <a:p>
            <a:endParaRPr lang="en-US" sz="2400" dirty="0" smtClean="0"/>
          </a:p>
          <a:p>
            <a:r>
              <a:rPr lang="en-US" sz="2400" dirty="0" smtClean="0"/>
              <a:t>Then, D(</a:t>
            </a:r>
            <a:r>
              <a:rPr lang="en-US" sz="2400" dirty="0" err="1" smtClean="0"/>
              <a:t>I,j</a:t>
            </a:r>
            <a:r>
              <a:rPr lang="en-US" sz="2400" dirty="0" smtClean="0"/>
              <a:t>) </a:t>
            </a:r>
            <a:r>
              <a:rPr lang="en-US" sz="2400" dirty="0"/>
              <a:t>= </a:t>
            </a:r>
            <a:r>
              <a:rPr lang="en-US" sz="2400" dirty="0" smtClean="0"/>
              <a:t>(3)  -  (1)  </a:t>
            </a:r>
            <a:r>
              <a:rPr lang="en-US" sz="2400" dirty="0"/>
              <a:t>/  </a:t>
            </a:r>
            <a:r>
              <a:rPr lang="en-US" sz="2400" dirty="0" smtClean="0"/>
              <a:t>(3) </a:t>
            </a:r>
            <a:r>
              <a:rPr lang="en-US" sz="2400" dirty="0"/>
              <a:t>= </a:t>
            </a:r>
            <a:r>
              <a:rPr lang="en-US" sz="2400" dirty="0" smtClean="0"/>
              <a:t>2/3</a:t>
            </a:r>
          </a:p>
          <a:p>
            <a:endParaRPr lang="en-US" sz="2400" dirty="0"/>
          </a:p>
          <a:p>
            <a:r>
              <a:rPr lang="en-US" sz="2400" dirty="0" smtClean="0"/>
              <a:t>Pages 69-79 Kumar (2005)</a:t>
            </a:r>
            <a:endParaRPr lang="en-US" sz="2400" dirty="0"/>
          </a:p>
        </p:txBody>
      </p:sp>
    </p:spTree>
    <p:extLst>
      <p:ext uri="{BB962C8B-B14F-4D97-AF65-F5344CB8AC3E}">
        <p14:creationId xmlns:p14="http://schemas.microsoft.com/office/powerpoint/2010/main" val="4083575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135673"/>
          </a:xfrm>
        </p:spPr>
        <p:txBody>
          <a:bodyPr>
            <a:normAutofit/>
          </a:bodyPr>
          <a:lstStyle/>
          <a:p>
            <a:r>
              <a:rPr lang="en-US" sz="4400" b="1" dirty="0" smtClean="0"/>
              <a:t>Clustering</a:t>
            </a:r>
            <a:r>
              <a:rPr lang="en-US" sz="4400" dirty="0" smtClean="0"/>
              <a:t>: Grouping  - Categorizing </a:t>
            </a:r>
            <a:endParaRPr lang="en-US" sz="4400" dirty="0"/>
          </a:p>
        </p:txBody>
      </p:sp>
      <p:sp>
        <p:nvSpPr>
          <p:cNvPr id="3" name="Content Placeholder 2"/>
          <p:cNvSpPr>
            <a:spLocks noGrp="1"/>
          </p:cNvSpPr>
          <p:nvPr>
            <p:ph idx="1"/>
          </p:nvPr>
        </p:nvSpPr>
        <p:spPr>
          <a:xfrm>
            <a:off x="601980" y="2139950"/>
            <a:ext cx="11024870" cy="4070350"/>
          </a:xfrm>
        </p:spPr>
        <p:txBody>
          <a:bodyPr>
            <a:normAutofit/>
          </a:bodyPr>
          <a:lstStyle/>
          <a:p>
            <a:r>
              <a:rPr lang="en-US" sz="2400" dirty="0" smtClean="0"/>
              <a:t>1) </a:t>
            </a:r>
            <a:r>
              <a:rPr lang="en-US" sz="2400" b="1" dirty="0" smtClean="0"/>
              <a:t>Clustering is “unsupervised”. </a:t>
            </a:r>
            <a:r>
              <a:rPr lang="en-US" sz="2400" dirty="0" smtClean="0"/>
              <a:t>This means that the data is not labeled or categorized. </a:t>
            </a:r>
          </a:p>
          <a:p>
            <a:r>
              <a:rPr lang="en-US" sz="2400" dirty="0" smtClean="0"/>
              <a:t>2) Clustering is used to “discover” if groups/categories exist and if so – what they are. </a:t>
            </a:r>
          </a:p>
          <a:p>
            <a:r>
              <a:rPr lang="en-US" sz="2400" dirty="0" smtClean="0"/>
              <a:t>3) Clustering can be used to determine if the data in a dataset fits into any type of groups/categories/classes. </a:t>
            </a:r>
          </a:p>
          <a:p>
            <a:r>
              <a:rPr lang="en-US" sz="2400" dirty="0" smtClean="0"/>
              <a:t>4) If categories can be identified, this information then be used to </a:t>
            </a:r>
            <a:r>
              <a:rPr lang="en-US" sz="2400" b="1" dirty="0" smtClean="0"/>
              <a:t>classify</a:t>
            </a:r>
            <a:r>
              <a:rPr lang="en-US" sz="2400" dirty="0" smtClean="0"/>
              <a:t> or </a:t>
            </a:r>
            <a:r>
              <a:rPr lang="en-US" sz="2400" b="1" dirty="0" smtClean="0"/>
              <a:t>predict</a:t>
            </a:r>
            <a:r>
              <a:rPr lang="en-US" sz="2400" dirty="0" smtClean="0"/>
              <a:t> other vectors. </a:t>
            </a:r>
          </a:p>
          <a:p>
            <a:r>
              <a:rPr lang="en-US" sz="2400" dirty="0" smtClean="0"/>
              <a:t>5) Clustering </a:t>
            </a:r>
            <a:r>
              <a:rPr lang="en-US" sz="2400" b="1" dirty="0" smtClean="0"/>
              <a:t>reduces</a:t>
            </a:r>
            <a:r>
              <a:rPr lang="en-US" sz="2400" dirty="0" smtClean="0"/>
              <a:t> dimensionality.</a:t>
            </a:r>
          </a:p>
          <a:p>
            <a:r>
              <a:rPr lang="en-US" sz="2400" dirty="0" smtClean="0"/>
              <a:t>6) Clustering can be used to create </a:t>
            </a:r>
            <a:r>
              <a:rPr lang="en-US" sz="2400" b="1" dirty="0" smtClean="0"/>
              <a:t>labels. </a:t>
            </a:r>
            <a:endParaRPr lang="en-US" sz="2400" dirty="0"/>
          </a:p>
        </p:txBody>
      </p:sp>
    </p:spTree>
    <p:extLst>
      <p:ext uri="{BB962C8B-B14F-4D97-AF65-F5344CB8AC3E}">
        <p14:creationId xmlns:p14="http://schemas.microsoft.com/office/powerpoint/2010/main" val="2274507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1081" y="286158"/>
            <a:ext cx="8358719" cy="6162268"/>
          </a:xfrm>
        </p:spPr>
      </p:pic>
    </p:spTree>
    <p:extLst>
      <p:ext uri="{BB962C8B-B14F-4D97-AF65-F5344CB8AC3E}">
        <p14:creationId xmlns:p14="http://schemas.microsoft.com/office/powerpoint/2010/main" val="3219976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5"/>
            <a:ext cx="9720072" cy="908493"/>
          </a:xfrm>
        </p:spPr>
        <p:txBody>
          <a:bodyPr>
            <a:noAutofit/>
          </a:bodyPr>
          <a:lstStyle/>
          <a:p>
            <a:r>
              <a:rPr lang="en-US" sz="3600" dirty="0" smtClean="0"/>
              <a:t>Document similarity comparison (distance): an example of the need and value of normalization</a:t>
            </a:r>
            <a:endParaRPr lang="en-US" sz="3600" dirty="0"/>
          </a:p>
        </p:txBody>
      </p:sp>
      <p:sp>
        <p:nvSpPr>
          <p:cNvPr id="3" name="Content Placeholder 2"/>
          <p:cNvSpPr>
            <a:spLocks noGrp="1"/>
          </p:cNvSpPr>
          <p:nvPr>
            <p:ph idx="1"/>
          </p:nvPr>
        </p:nvSpPr>
        <p:spPr>
          <a:xfrm>
            <a:off x="1024129" y="1858017"/>
            <a:ext cx="9720071" cy="4201160"/>
          </a:xfrm>
        </p:spPr>
        <p:txBody>
          <a:bodyPr>
            <a:normAutofit/>
          </a:bodyPr>
          <a:lstStyle/>
          <a:p>
            <a:r>
              <a:rPr lang="en-US" dirty="0" smtClean="0"/>
              <a:t>1) The </a:t>
            </a:r>
            <a:r>
              <a:rPr lang="en-US" b="1" dirty="0" smtClean="0"/>
              <a:t>goal</a:t>
            </a:r>
            <a:r>
              <a:rPr lang="en-US" dirty="0" smtClean="0"/>
              <a:t> is to utilize the word types and frequencies in documents </a:t>
            </a:r>
            <a:r>
              <a:rPr lang="en-US" b="1" dirty="0" smtClean="0"/>
              <a:t>to determine how similar the documents are. </a:t>
            </a:r>
          </a:p>
          <a:p>
            <a:r>
              <a:rPr lang="en-US" dirty="0" smtClean="0"/>
              <a:t>2) Recall that similarity is a measure of distance. </a:t>
            </a:r>
          </a:p>
          <a:p>
            <a:r>
              <a:rPr lang="en-US" dirty="0" smtClean="0"/>
              <a:t>3) First, think about the problem itself. Imagine three documents. Suppose the first has 100 words and the second has 5000 words, and the third has 10,000 words. Simply by the number of words, it will appear that Doc 2 and Doc 3 are more similar. </a:t>
            </a:r>
          </a:p>
          <a:p>
            <a:r>
              <a:rPr lang="en-US" dirty="0" smtClean="0"/>
              <a:t>4) Therefore, before comparing documents, weighting and normalization must be used.</a:t>
            </a:r>
            <a:endParaRPr lang="en-US" b="1" u="sng" dirty="0" smtClean="0"/>
          </a:p>
          <a:p>
            <a:r>
              <a:rPr lang="en-US" dirty="0" smtClean="0"/>
              <a:t>5) TF- IDF</a:t>
            </a:r>
          </a:p>
          <a:p>
            <a:pPr lvl="1"/>
            <a:r>
              <a:rPr lang="en-US" dirty="0" smtClean="0"/>
              <a:t>TF stands for TERM FREQUENCY</a:t>
            </a:r>
          </a:p>
          <a:p>
            <a:pPr lvl="1"/>
            <a:r>
              <a:rPr lang="en-US" dirty="0" smtClean="0"/>
              <a:t>IDF stands for INVERSE DOC FREQUENCY</a:t>
            </a:r>
          </a:p>
          <a:p>
            <a:pPr lvl="1"/>
            <a:r>
              <a:rPr lang="en-US" b="1" dirty="0" smtClean="0"/>
              <a:t>TF-IDF is considered a “weight”</a:t>
            </a:r>
          </a:p>
          <a:p>
            <a:endParaRPr lang="en-US" dirty="0"/>
          </a:p>
        </p:txBody>
      </p:sp>
    </p:spTree>
    <p:extLst>
      <p:ext uri="{BB962C8B-B14F-4D97-AF65-F5344CB8AC3E}">
        <p14:creationId xmlns:p14="http://schemas.microsoft.com/office/powerpoint/2010/main" val="3789244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7680" y="867454"/>
            <a:ext cx="5516477" cy="3687507"/>
          </a:xfrm>
          <a:prstGeom prst="rect">
            <a:avLst/>
          </a:prstGeom>
        </p:spPr>
      </p:pic>
      <p:sp>
        <p:nvSpPr>
          <p:cNvPr id="2" name="Title 1"/>
          <p:cNvSpPr>
            <a:spLocks noGrp="1"/>
          </p:cNvSpPr>
          <p:nvPr>
            <p:ph type="title"/>
          </p:nvPr>
        </p:nvSpPr>
        <p:spPr>
          <a:xfrm>
            <a:off x="1024128" y="585216"/>
            <a:ext cx="2190471" cy="672084"/>
          </a:xfrm>
        </p:spPr>
        <p:txBody>
          <a:bodyPr>
            <a:normAutofit/>
          </a:bodyPr>
          <a:lstStyle/>
          <a:p>
            <a:r>
              <a:rPr lang="en-US" sz="4400" dirty="0" smtClean="0"/>
              <a:t>TF - IDF</a:t>
            </a:r>
            <a:endParaRPr lang="en-US" sz="4400" dirty="0"/>
          </a:p>
        </p:txBody>
      </p:sp>
      <p:sp>
        <p:nvSpPr>
          <p:cNvPr id="3" name="Content Placeholder 2"/>
          <p:cNvSpPr>
            <a:spLocks noGrp="1"/>
          </p:cNvSpPr>
          <p:nvPr>
            <p:ph idx="1"/>
          </p:nvPr>
        </p:nvSpPr>
        <p:spPr>
          <a:xfrm>
            <a:off x="779910" y="1459632"/>
            <a:ext cx="6887419" cy="5122912"/>
          </a:xfrm>
        </p:spPr>
        <p:txBody>
          <a:bodyPr>
            <a:normAutofit fontScale="92500" lnSpcReduction="10000"/>
          </a:bodyPr>
          <a:lstStyle/>
          <a:p>
            <a:pPr marL="0" indent="0">
              <a:buNone/>
            </a:pPr>
            <a:endParaRPr lang="en-US" dirty="0"/>
          </a:p>
          <a:p>
            <a:r>
              <a:rPr lang="en-US" b="1" dirty="0"/>
              <a:t>    TF: Term Frequency</a:t>
            </a:r>
            <a:r>
              <a:rPr lang="en-US" dirty="0"/>
              <a:t>, which measures how frequently a term occurs in a document. Since every document is different in length, it is possible that a term would appear much more times in long documents than shorter ones. Thus, the term frequency is often divided by the document length (aka. the total number of terms in the document) as a way of normalization</a:t>
            </a:r>
            <a:r>
              <a:rPr lang="en-US" dirty="0" smtClean="0"/>
              <a:t>:</a:t>
            </a:r>
            <a:endParaRPr lang="en-US" dirty="0"/>
          </a:p>
          <a:p>
            <a:r>
              <a:rPr lang="en-US" b="1" dirty="0"/>
              <a:t>    TF(t) = (Number of times term t appears in a document) / (Total number of terms in the document</a:t>
            </a:r>
            <a:r>
              <a:rPr lang="en-US" b="1" dirty="0" smtClean="0"/>
              <a:t>).</a:t>
            </a:r>
            <a:endParaRPr lang="en-US" b="1" dirty="0"/>
          </a:p>
          <a:p>
            <a:r>
              <a:rPr lang="en-US" dirty="0"/>
              <a:t>    </a:t>
            </a:r>
            <a:r>
              <a:rPr lang="en-US" b="1" dirty="0"/>
              <a:t>IDF: Inverse Document Frequency</a:t>
            </a:r>
            <a:r>
              <a:rPr lang="en-US" dirty="0"/>
              <a:t>, which measures how important a term is. While computing TF, all terms are considered equally important. However it is known that certain terms, such as "is", "of", and "that", may appear a lot of times but have little importance. Thus we need to weigh down the frequent terms while scale up the rare ones, by computing the following</a:t>
            </a:r>
            <a:r>
              <a:rPr lang="en-US" dirty="0" smtClean="0"/>
              <a:t>:</a:t>
            </a:r>
            <a:endParaRPr lang="en-US" dirty="0"/>
          </a:p>
          <a:p>
            <a:r>
              <a:rPr lang="en-US" dirty="0"/>
              <a:t>    </a:t>
            </a:r>
            <a:r>
              <a:rPr lang="en-US" b="1" dirty="0"/>
              <a:t>IDF(t) = </a:t>
            </a:r>
            <a:r>
              <a:rPr lang="en-US" b="1" dirty="0" err="1"/>
              <a:t>log_e</a:t>
            </a:r>
            <a:r>
              <a:rPr lang="en-US" b="1" dirty="0"/>
              <a:t>(Total number of documents / Number of documents with term t in it).</a:t>
            </a:r>
          </a:p>
          <a:p>
            <a:endParaRPr lang="en-US" dirty="0"/>
          </a:p>
        </p:txBody>
      </p:sp>
    </p:spTree>
    <p:extLst>
      <p:ext uri="{BB962C8B-B14F-4D97-AF65-F5344CB8AC3E}">
        <p14:creationId xmlns:p14="http://schemas.microsoft.com/office/powerpoint/2010/main" val="3622556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517963"/>
          </a:xfrm>
        </p:spPr>
        <p:txBody>
          <a:bodyPr>
            <a:normAutofit fontScale="90000"/>
          </a:bodyPr>
          <a:lstStyle/>
          <a:p>
            <a:r>
              <a:rPr lang="en-US" dirty="0" smtClean="0"/>
              <a:t>TF-IDF Example</a:t>
            </a:r>
            <a:endParaRPr lang="en-US" dirty="0"/>
          </a:p>
        </p:txBody>
      </p:sp>
      <p:sp>
        <p:nvSpPr>
          <p:cNvPr id="5" name="Rectangle 4"/>
          <p:cNvSpPr/>
          <p:nvPr/>
        </p:nvSpPr>
        <p:spPr>
          <a:xfrm>
            <a:off x="637131" y="2242526"/>
            <a:ext cx="11265407" cy="3416320"/>
          </a:xfrm>
          <a:prstGeom prst="rect">
            <a:avLst/>
          </a:prstGeom>
        </p:spPr>
        <p:txBody>
          <a:bodyPr wrap="square">
            <a:spAutoFit/>
          </a:bodyPr>
          <a:lstStyle/>
          <a:p>
            <a:r>
              <a:rPr lang="en-US" sz="2400" dirty="0"/>
              <a:t> Example</a:t>
            </a:r>
            <a:r>
              <a:rPr lang="en-US" sz="2400" dirty="0" smtClean="0"/>
              <a:t>:</a:t>
            </a:r>
            <a:endParaRPr lang="en-US" sz="2400" dirty="0"/>
          </a:p>
          <a:p>
            <a:r>
              <a:rPr lang="en-US" sz="2400" dirty="0"/>
              <a:t>Consider a document containing 100 words wherein the word cat appears 3 times. </a:t>
            </a:r>
            <a:endParaRPr lang="en-US" sz="2400" dirty="0" smtClean="0"/>
          </a:p>
          <a:p>
            <a:r>
              <a:rPr lang="en-US" sz="2400" dirty="0" smtClean="0"/>
              <a:t>TF </a:t>
            </a:r>
            <a:r>
              <a:rPr lang="en-US" sz="2400" dirty="0"/>
              <a:t>for </a:t>
            </a:r>
            <a:r>
              <a:rPr lang="en-US" sz="2400" dirty="0" smtClean="0"/>
              <a:t>cat = (3 </a:t>
            </a:r>
            <a:r>
              <a:rPr lang="en-US" sz="2400" dirty="0"/>
              <a:t>/ 100) = 0.03. </a:t>
            </a:r>
            <a:endParaRPr lang="en-US" sz="2400" dirty="0" smtClean="0"/>
          </a:p>
          <a:p>
            <a:endParaRPr lang="en-US" sz="2400" dirty="0"/>
          </a:p>
          <a:p>
            <a:r>
              <a:rPr lang="en-US" sz="2400" dirty="0" smtClean="0"/>
              <a:t>Now</a:t>
            </a:r>
            <a:r>
              <a:rPr lang="en-US" sz="2400" dirty="0"/>
              <a:t>, assume we have 10 million documents and the word cat appears in one thousand of these. </a:t>
            </a:r>
          </a:p>
          <a:p>
            <a:r>
              <a:rPr lang="en-US" sz="2400" dirty="0" smtClean="0"/>
              <a:t>IDF = log(10,000,000 </a:t>
            </a:r>
            <a:r>
              <a:rPr lang="en-US" sz="2400" dirty="0"/>
              <a:t>/ 1,000) = 4. </a:t>
            </a:r>
            <a:endParaRPr lang="en-US" sz="2400" dirty="0" smtClean="0"/>
          </a:p>
          <a:p>
            <a:endParaRPr lang="en-US" sz="2400" dirty="0"/>
          </a:p>
          <a:p>
            <a:r>
              <a:rPr lang="en-US" sz="2400" dirty="0" smtClean="0"/>
              <a:t>Thus</a:t>
            </a:r>
            <a:r>
              <a:rPr lang="en-US" sz="2400" dirty="0"/>
              <a:t>, the </a:t>
            </a:r>
            <a:r>
              <a:rPr lang="en-US" sz="2400" b="1" dirty="0" smtClean="0"/>
              <a:t>TF-IDF </a:t>
            </a:r>
            <a:r>
              <a:rPr lang="en-US" sz="2400" b="1" dirty="0"/>
              <a:t>weight </a:t>
            </a:r>
            <a:r>
              <a:rPr lang="en-US" sz="2400" dirty="0"/>
              <a:t>is the product of these quantities: </a:t>
            </a:r>
            <a:r>
              <a:rPr lang="en-US" sz="2400" b="1" dirty="0"/>
              <a:t>0.03 * 4 = 0.12</a:t>
            </a:r>
            <a:r>
              <a:rPr lang="en-US" sz="2400" dirty="0"/>
              <a:t>.</a:t>
            </a:r>
          </a:p>
        </p:txBody>
      </p:sp>
    </p:spTree>
    <p:extLst>
      <p:ext uri="{BB962C8B-B14F-4D97-AF65-F5344CB8AC3E}">
        <p14:creationId xmlns:p14="http://schemas.microsoft.com/office/powerpoint/2010/main" val="25254571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5393711" cy="902814"/>
          </a:xfrm>
        </p:spPr>
        <p:txBody>
          <a:bodyPr>
            <a:noAutofit/>
          </a:bodyPr>
          <a:lstStyle/>
          <a:p>
            <a:r>
              <a:rPr lang="en-US" sz="3600" dirty="0" smtClean="0"/>
              <a:t>Similarity measures: measuring the “distance” between document vectors in d space.</a:t>
            </a:r>
            <a:endParaRPr lang="en-US" sz="3600" dirty="0"/>
          </a:p>
        </p:txBody>
      </p:sp>
      <p:sp>
        <p:nvSpPr>
          <p:cNvPr id="3" name="Content Placeholder 2"/>
          <p:cNvSpPr>
            <a:spLocks noGrp="1"/>
          </p:cNvSpPr>
          <p:nvPr>
            <p:ph idx="1"/>
          </p:nvPr>
        </p:nvSpPr>
        <p:spPr>
          <a:xfrm>
            <a:off x="637923" y="1967948"/>
            <a:ext cx="5581134" cy="4023360"/>
          </a:xfrm>
        </p:spPr>
        <p:txBody>
          <a:bodyPr/>
          <a:lstStyle/>
          <a:p>
            <a:pPr marL="0" indent="0">
              <a:buNone/>
            </a:pPr>
            <a:r>
              <a:rPr lang="en-US" dirty="0" smtClean="0"/>
              <a:t>Options for measuring the Distance (or similarity) between documents:</a:t>
            </a:r>
          </a:p>
          <a:p>
            <a:pPr marL="0" indent="0">
              <a:buNone/>
            </a:pPr>
            <a:endParaRPr lang="en-US" dirty="0"/>
          </a:p>
          <a:p>
            <a:pPr marL="457200" indent="-457200">
              <a:buAutoNum type="arabicParenR"/>
            </a:pPr>
            <a:r>
              <a:rPr lang="en-US" dirty="0" smtClean="0"/>
              <a:t>Euclidean – this is not a good idea, as the greater the dimension, the less accurate the measure. (recall that the number of words you are looking at IS the dimension). Euclidean distance can be very large for vectors of different length. </a:t>
            </a:r>
          </a:p>
          <a:p>
            <a:pPr marL="457200" indent="-457200">
              <a:buAutoNum type="arabicParenR"/>
            </a:pPr>
            <a:r>
              <a:rPr lang="en-US" b="1" dirty="0" smtClean="0"/>
              <a:t>Angles between </a:t>
            </a:r>
            <a:r>
              <a:rPr lang="en-US" dirty="0" smtClean="0"/>
              <a:t>vectors is a better measure… COSINE SIMILARITY</a:t>
            </a:r>
          </a:p>
          <a:p>
            <a:pPr marL="457200" indent="-457200">
              <a:buAutoNum type="arabicParenR"/>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0596" y="250108"/>
            <a:ext cx="4841816" cy="312724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7838" y="3869557"/>
            <a:ext cx="5324573" cy="24358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18241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40339"/>
          </a:xfrm>
        </p:spPr>
        <p:txBody>
          <a:bodyPr>
            <a:normAutofit/>
          </a:bodyPr>
          <a:lstStyle/>
          <a:p>
            <a:r>
              <a:rPr lang="en-US" sz="4000" dirty="0" smtClean="0"/>
              <a:t>Length normalization using cosine (L2 norm)</a:t>
            </a:r>
            <a:endParaRPr lang="en-US" sz="40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8735" y="1993505"/>
            <a:ext cx="8490857" cy="4365221"/>
          </a:xfrm>
        </p:spPr>
      </p:pic>
    </p:spTree>
    <p:extLst>
      <p:ext uri="{BB962C8B-B14F-4D97-AF65-F5344CB8AC3E}">
        <p14:creationId xmlns:p14="http://schemas.microsoft.com/office/powerpoint/2010/main" val="3096146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5336915" cy="806262"/>
          </a:xfrm>
        </p:spPr>
        <p:txBody>
          <a:bodyPr>
            <a:normAutofit fontScale="90000"/>
          </a:bodyPr>
          <a:lstStyle/>
          <a:p>
            <a:r>
              <a:rPr lang="en-US" sz="4400" dirty="0" smtClean="0"/>
              <a:t>Cosine similarity example</a:t>
            </a:r>
            <a:endParaRPr lang="en-US"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013" y="2074049"/>
            <a:ext cx="7995109" cy="4319140"/>
          </a:xfr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6142" y="1308760"/>
            <a:ext cx="4667250" cy="10826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938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1160" y="860819"/>
            <a:ext cx="9586008" cy="5407637"/>
          </a:xfrm>
        </p:spPr>
      </p:pic>
    </p:spTree>
    <p:extLst>
      <p:ext uri="{BB962C8B-B14F-4D97-AF65-F5344CB8AC3E}">
        <p14:creationId xmlns:p14="http://schemas.microsoft.com/office/powerpoint/2010/main" val="3453524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8861" y="217293"/>
            <a:ext cx="9638117" cy="6091433"/>
          </a:xfrm>
        </p:spPr>
      </p:pic>
    </p:spTree>
    <p:extLst>
      <p:ext uri="{BB962C8B-B14F-4D97-AF65-F5344CB8AC3E}">
        <p14:creationId xmlns:p14="http://schemas.microsoft.com/office/powerpoint/2010/main" val="25621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078484"/>
          </a:xfrm>
        </p:spPr>
        <p:txBody>
          <a:bodyPr>
            <a:normAutofit/>
          </a:bodyPr>
          <a:lstStyle/>
          <a:p>
            <a:r>
              <a:rPr lang="en-US" sz="4000" dirty="0" smtClean="0"/>
              <a:t>Back to clustering: two main types</a:t>
            </a:r>
            <a:endParaRPr lang="en-US" sz="4000" dirty="0"/>
          </a:p>
        </p:txBody>
      </p:sp>
      <p:sp>
        <p:nvSpPr>
          <p:cNvPr id="3" name="Content Placeholder 2"/>
          <p:cNvSpPr>
            <a:spLocks noGrp="1"/>
          </p:cNvSpPr>
          <p:nvPr>
            <p:ph idx="1"/>
          </p:nvPr>
        </p:nvSpPr>
        <p:spPr/>
        <p:txBody>
          <a:bodyPr/>
          <a:lstStyle/>
          <a:p>
            <a:r>
              <a:rPr lang="en-US" dirty="0" smtClean="0"/>
              <a:t>1) </a:t>
            </a:r>
            <a:r>
              <a:rPr lang="en-US" b="1" dirty="0" smtClean="0"/>
              <a:t>Partitioned</a:t>
            </a:r>
            <a:r>
              <a:rPr lang="en-US" dirty="0" smtClean="0"/>
              <a:t> (also known as point assignment) – top down – divide objects into non-overlapping</a:t>
            </a:r>
          </a:p>
          <a:p>
            <a:pPr marL="0" indent="0">
              <a:buNone/>
            </a:pPr>
            <a:r>
              <a:rPr lang="en-US" dirty="0" smtClean="0"/>
              <a:t>	k-means, k-</a:t>
            </a:r>
            <a:r>
              <a:rPr lang="en-US" dirty="0" err="1" smtClean="0"/>
              <a:t>medoids</a:t>
            </a:r>
            <a:r>
              <a:rPr lang="en-US" dirty="0" smtClean="0"/>
              <a:t>, CLARANS, EM</a:t>
            </a:r>
            <a:endParaRPr lang="en-US" dirty="0"/>
          </a:p>
          <a:p>
            <a:r>
              <a:rPr lang="en-US" dirty="0" smtClean="0"/>
              <a:t>2) </a:t>
            </a:r>
            <a:r>
              <a:rPr lang="en-US" b="1" dirty="0" smtClean="0"/>
              <a:t>Hierarchical</a:t>
            </a:r>
            <a:r>
              <a:rPr lang="en-US" dirty="0" smtClean="0"/>
              <a:t> – bottom up – all points start as their own cluster – then merge and grow into larger clusters based on closeness/similarity. </a:t>
            </a:r>
          </a:p>
          <a:p>
            <a:r>
              <a:rPr lang="en-US" dirty="0"/>
              <a:t>          DIANA (</a:t>
            </a:r>
            <a:r>
              <a:rPr lang="en-US" dirty="0" err="1"/>
              <a:t>DIvisive</a:t>
            </a:r>
            <a:r>
              <a:rPr lang="en-US" dirty="0"/>
              <a:t> </a:t>
            </a:r>
            <a:r>
              <a:rPr lang="en-US" dirty="0" err="1"/>
              <a:t>ANAlysis</a:t>
            </a:r>
            <a:r>
              <a:rPr lang="en-US" dirty="0"/>
              <a:t> </a:t>
            </a:r>
            <a:r>
              <a:rPr lang="en-US" dirty="0" smtClean="0"/>
              <a:t>Clustering), AGNES (Agglomerative Nesting), BIRCH (Balanced, Iterative, Reductive), ROCK (Robust </a:t>
            </a:r>
            <a:r>
              <a:rPr lang="en-US" dirty="0" err="1" smtClean="0"/>
              <a:t>CLustering</a:t>
            </a:r>
            <a:r>
              <a:rPr lang="en-US" dirty="0"/>
              <a:t>)</a:t>
            </a:r>
            <a:r>
              <a:rPr lang="en-US" dirty="0" smtClean="0"/>
              <a:t>, CHAMELEON</a:t>
            </a:r>
          </a:p>
          <a:p>
            <a:endParaRPr lang="en-US" dirty="0" smtClean="0"/>
          </a:p>
          <a:p>
            <a:r>
              <a:rPr lang="en-US" dirty="0" smtClean="0"/>
              <a:t>3) </a:t>
            </a:r>
            <a:r>
              <a:rPr lang="en-US" b="1" dirty="0" smtClean="0"/>
              <a:t>DBSCAN</a:t>
            </a:r>
          </a:p>
        </p:txBody>
      </p:sp>
    </p:spTree>
    <p:extLst>
      <p:ext uri="{BB962C8B-B14F-4D97-AF65-F5344CB8AC3E}">
        <p14:creationId xmlns:p14="http://schemas.microsoft.com/office/powerpoint/2010/main" val="722376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028" y="656395"/>
            <a:ext cx="9720072" cy="557784"/>
          </a:xfrm>
        </p:spPr>
        <p:txBody>
          <a:bodyPr>
            <a:normAutofit fontScale="90000"/>
          </a:bodyPr>
          <a:lstStyle/>
          <a:p>
            <a:r>
              <a:rPr lang="en-US" sz="4400" dirty="0" smtClean="0"/>
              <a:t>What is a VECTOR (in a dataset)?</a:t>
            </a:r>
            <a:endParaRPr lang="en-US" sz="4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1277741"/>
            <a:ext cx="2571750" cy="2784671"/>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4871" y="596900"/>
            <a:ext cx="4271192" cy="2927350"/>
          </a:xfrm>
          <a:prstGeom prst="rect">
            <a:avLst/>
          </a:prstGeom>
          <a:ln>
            <a:noFill/>
          </a:ln>
          <a:effectLst>
            <a:outerShdw blurRad="292100" dist="139700" dir="2700000" algn="tl" rotWithShape="0">
              <a:srgbClr val="333333">
                <a:alpha val="65000"/>
              </a:srgbClr>
            </a:outerShdw>
          </a:effectLst>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1444" y="3733800"/>
            <a:ext cx="7903606" cy="3035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03901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9126" y="620272"/>
            <a:ext cx="7024744" cy="814784"/>
          </a:xfrm>
        </p:spPr>
        <p:txBody>
          <a:bodyPr/>
          <a:lstStyle/>
          <a:p>
            <a:r>
              <a:rPr lang="en-US" dirty="0" smtClean="0"/>
              <a:t>Partition vs. Hierarchical</a:t>
            </a:r>
            <a:endParaRPr lang="en-US" dirty="0"/>
          </a:p>
        </p:txBody>
      </p:sp>
      <p:sp>
        <p:nvSpPr>
          <p:cNvPr id="4" name="Date Placeholder 3"/>
          <p:cNvSpPr>
            <a:spLocks noGrp="1"/>
          </p:cNvSpPr>
          <p:nvPr>
            <p:ph type="dt" sz="half" idx="10"/>
          </p:nvPr>
        </p:nvSpPr>
        <p:spPr/>
        <p:txBody>
          <a:bodyPr/>
          <a:lstStyle/>
          <a:p>
            <a:fld id="{82FF38B9-681E-544A-9ED8-FF2085E1BC8A}" type="datetime4">
              <a:rPr lang="en-US" smtClean="0"/>
              <a:pPr/>
              <a:t>September 14, 2020</a:t>
            </a:fld>
            <a:endParaRPr lang="en-US"/>
          </a:p>
        </p:txBody>
      </p:sp>
      <p:sp>
        <p:nvSpPr>
          <p:cNvPr id="5" name="Slide Number Placeholder 4"/>
          <p:cNvSpPr>
            <a:spLocks noGrp="1"/>
          </p:cNvSpPr>
          <p:nvPr>
            <p:ph type="sldNum" sz="quarter" idx="12"/>
          </p:nvPr>
        </p:nvSpPr>
        <p:spPr/>
        <p:txBody>
          <a:bodyPr/>
          <a:lstStyle/>
          <a:p>
            <a:fld id="{8B37D5FE-740C-46F5-801A-FA5477D9711F}" type="slidenum">
              <a:rPr lang="en-US" smtClean="0"/>
              <a:pPr/>
              <a:t>30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032" y="1465711"/>
            <a:ext cx="7193957" cy="4666050"/>
          </a:xfrm>
          <a:prstGeom prst="rect">
            <a:avLst/>
          </a:prstGeom>
        </p:spPr>
      </p:pic>
    </p:spTree>
    <p:extLst>
      <p:ext uri="{BB962C8B-B14F-4D97-AF65-F5344CB8AC3E}">
        <p14:creationId xmlns:p14="http://schemas.microsoft.com/office/powerpoint/2010/main" val="22755678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18134"/>
          </a:xfrm>
        </p:spPr>
        <p:txBody>
          <a:bodyPr>
            <a:normAutofit/>
          </a:bodyPr>
          <a:lstStyle/>
          <a:p>
            <a:r>
              <a:rPr lang="en-US" sz="4400" dirty="0" smtClean="0"/>
              <a:t>Other special clustering types</a:t>
            </a:r>
            <a:endParaRPr lang="en-US"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1000" y="1525804"/>
            <a:ext cx="8000639" cy="4674971"/>
          </a:xfrm>
        </p:spPr>
      </p:pic>
    </p:spTree>
    <p:extLst>
      <p:ext uri="{BB962C8B-B14F-4D97-AF65-F5344CB8AC3E}">
        <p14:creationId xmlns:p14="http://schemas.microsoft.com/office/powerpoint/2010/main" val="780524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748284"/>
          </a:xfrm>
        </p:spPr>
        <p:txBody>
          <a:bodyPr>
            <a:noAutofit/>
          </a:bodyPr>
          <a:lstStyle/>
          <a:p>
            <a:r>
              <a:rPr lang="en-US" sz="3600" dirty="0" smtClean="0"/>
              <a:t>Well separated clusters (easier to manage)</a:t>
            </a:r>
            <a:br>
              <a:rPr lang="en-US" sz="3600" dirty="0" smtClean="0"/>
            </a:br>
            <a:r>
              <a:rPr lang="en-US" sz="3600" dirty="0" smtClean="0"/>
              <a:t>and center-based</a:t>
            </a:r>
            <a:endParaRPr lang="en-US" sz="36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99148" y="1460838"/>
            <a:ext cx="6856649" cy="2000250"/>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128" y="3461088"/>
            <a:ext cx="5230622" cy="3177837"/>
          </a:xfrm>
          <a:prstGeom prst="rect">
            <a:avLst/>
          </a:prstGeom>
        </p:spPr>
      </p:pic>
    </p:spTree>
    <p:extLst>
      <p:ext uri="{BB962C8B-B14F-4D97-AF65-F5344CB8AC3E}">
        <p14:creationId xmlns:p14="http://schemas.microsoft.com/office/powerpoint/2010/main" val="32352916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5219" name="Rectangle 3"/>
          <p:cNvSpPr>
            <a:spLocks noGrp="1" noChangeArrowheads="1"/>
          </p:cNvSpPr>
          <p:nvPr>
            <p:ph type="title"/>
          </p:nvPr>
        </p:nvSpPr>
        <p:spPr>
          <a:xfrm>
            <a:off x="1976014" y="659475"/>
            <a:ext cx="8280400" cy="552450"/>
          </a:xfrm>
        </p:spPr>
        <p:txBody>
          <a:bodyPr/>
          <a:lstStyle/>
          <a:p>
            <a:r>
              <a:rPr lang="en-US" sz="2800" dirty="0"/>
              <a:t>Types of Clusters: Density-Based</a:t>
            </a:r>
          </a:p>
        </p:txBody>
      </p:sp>
      <p:sp>
        <p:nvSpPr>
          <p:cNvPr id="1545220" name="Rectangle 4"/>
          <p:cNvSpPr>
            <a:spLocks noGrp="1" noChangeArrowheads="1"/>
          </p:cNvSpPr>
          <p:nvPr>
            <p:ph idx="1"/>
          </p:nvPr>
        </p:nvSpPr>
        <p:spPr>
          <a:xfrm>
            <a:off x="2115714" y="1229672"/>
            <a:ext cx="8001000" cy="1950257"/>
          </a:xfrm>
        </p:spPr>
        <p:txBody>
          <a:bodyPr/>
          <a:lstStyle/>
          <a:p>
            <a:pPr marL="342900" indent="-342900">
              <a:spcBef>
                <a:spcPct val="20000"/>
              </a:spcBef>
            </a:pPr>
            <a:r>
              <a:rPr lang="en-US" b="1" dirty="0"/>
              <a:t>Density-based</a:t>
            </a:r>
          </a:p>
          <a:p>
            <a:pPr marL="742950" lvl="1" indent="-285750">
              <a:spcBef>
                <a:spcPct val="20000"/>
              </a:spcBef>
            </a:pPr>
            <a:r>
              <a:rPr lang="en-US" sz="2000" dirty="0"/>
              <a:t>A cluster is a dense region of points, which is separated by low-density regions, from other regions of high density. </a:t>
            </a:r>
          </a:p>
          <a:p>
            <a:pPr marL="742950" lvl="1" indent="-285750">
              <a:spcBef>
                <a:spcPct val="20000"/>
              </a:spcBef>
            </a:pPr>
            <a:r>
              <a:rPr lang="en-US" sz="2000" dirty="0"/>
              <a:t>Used when the </a:t>
            </a:r>
            <a:r>
              <a:rPr lang="en-US" sz="2000" b="1" dirty="0"/>
              <a:t>clusters are irregular </a:t>
            </a:r>
            <a:r>
              <a:rPr lang="en-US" sz="2000" dirty="0"/>
              <a:t>or </a:t>
            </a:r>
            <a:r>
              <a:rPr lang="en-US" sz="2000" b="1" dirty="0"/>
              <a:t>intertwined</a:t>
            </a:r>
            <a:r>
              <a:rPr lang="en-US" sz="2000" dirty="0"/>
              <a:t>, and when noise and outliers are present. </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95191" y="3851777"/>
            <a:ext cx="4469073" cy="273668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6001" y="2879677"/>
            <a:ext cx="4907282" cy="27432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15530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1686" y="636982"/>
            <a:ext cx="9682514" cy="5808268"/>
          </a:xfrm>
        </p:spPr>
      </p:pic>
    </p:spTree>
    <p:extLst>
      <p:ext uri="{BB962C8B-B14F-4D97-AF65-F5344CB8AC3E}">
        <p14:creationId xmlns:p14="http://schemas.microsoft.com/office/powerpoint/2010/main" val="32865629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919852"/>
          </a:xfrm>
        </p:spPr>
        <p:txBody>
          <a:bodyPr>
            <a:normAutofit/>
          </a:bodyPr>
          <a:lstStyle/>
          <a:p>
            <a:r>
              <a:rPr lang="en-US" sz="3600" dirty="0" smtClean="0"/>
              <a:t>K means clustering example by hand and in r</a:t>
            </a:r>
            <a:endParaRPr lang="en-US" sz="36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9592" y="1935725"/>
            <a:ext cx="9233417" cy="3391649"/>
          </a:xfrm>
        </p:spPr>
      </p:pic>
    </p:spTree>
    <p:extLst>
      <p:ext uri="{BB962C8B-B14F-4D97-AF65-F5344CB8AC3E}">
        <p14:creationId xmlns:p14="http://schemas.microsoft.com/office/powerpoint/2010/main" val="25600798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by hand</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1214" y="3006799"/>
            <a:ext cx="8790688" cy="2040618"/>
          </a:xfrm>
        </p:spPr>
      </p:pic>
    </p:spTree>
    <p:extLst>
      <p:ext uri="{BB962C8B-B14F-4D97-AF65-F5344CB8AC3E}">
        <p14:creationId xmlns:p14="http://schemas.microsoft.com/office/powerpoint/2010/main" val="460116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7605" y="303308"/>
            <a:ext cx="6933418" cy="6283714"/>
          </a:xfrm>
          <a:prstGeom prst="rect">
            <a:avLst/>
          </a:prstGeom>
        </p:spPr>
      </p:pic>
    </p:spTree>
    <p:extLst>
      <p:ext uri="{BB962C8B-B14F-4D97-AF65-F5344CB8AC3E}">
        <p14:creationId xmlns:p14="http://schemas.microsoft.com/office/powerpoint/2010/main" val="31721134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40339"/>
          </a:xfrm>
        </p:spPr>
        <p:txBody>
          <a:bodyPr>
            <a:normAutofit/>
          </a:bodyPr>
          <a:lstStyle/>
          <a:p>
            <a:r>
              <a:rPr lang="en-US" sz="4400" dirty="0" smtClean="0"/>
              <a:t>Results from r are the same as by hand</a:t>
            </a:r>
            <a:endParaRPr lang="en-US"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7790" y="2152986"/>
            <a:ext cx="5341607" cy="204290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371" y="3253098"/>
            <a:ext cx="3124200" cy="2943225"/>
          </a:xfrm>
          <a:prstGeom prst="rect">
            <a:avLst/>
          </a:prstGeom>
        </p:spPr>
      </p:pic>
    </p:spTree>
    <p:extLst>
      <p:ext uri="{BB962C8B-B14F-4D97-AF65-F5344CB8AC3E}">
        <p14:creationId xmlns:p14="http://schemas.microsoft.com/office/powerpoint/2010/main" val="2216776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8500" y="723870"/>
            <a:ext cx="7759700" cy="6061106"/>
          </a:xfrm>
        </p:spPr>
      </p:pic>
    </p:spTree>
    <p:extLst>
      <p:ext uri="{BB962C8B-B14F-4D97-AF65-F5344CB8AC3E}">
        <p14:creationId xmlns:p14="http://schemas.microsoft.com/office/powerpoint/2010/main" val="37248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 by Hand…Which is “closer” – rows 1 and 2  OR  1 and 3?</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9401" y="1926021"/>
            <a:ext cx="4876800" cy="2399917"/>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6731000" y="1926021"/>
            <a:ext cx="4722511" cy="4247317"/>
          </a:xfrm>
          <a:prstGeom prst="rect">
            <a:avLst/>
          </a:prstGeom>
          <a:solidFill>
            <a:schemeClr val="accent1">
              <a:lumMod val="20000"/>
              <a:lumOff val="80000"/>
            </a:schemeClr>
          </a:solidFill>
        </p:spPr>
        <p:txBody>
          <a:bodyPr wrap="none" rtlCol="0">
            <a:spAutoFit/>
          </a:bodyPr>
          <a:lstStyle/>
          <a:p>
            <a:r>
              <a:rPr lang="en-US" b="1" dirty="0" smtClean="0"/>
              <a:t>Using Manhattan:</a:t>
            </a:r>
          </a:p>
          <a:p>
            <a:endParaRPr lang="en-US" b="1" dirty="0" smtClean="0"/>
          </a:p>
          <a:p>
            <a:r>
              <a:rPr lang="en-US" dirty="0" err="1" smtClean="0"/>
              <a:t>Dist</a:t>
            </a:r>
            <a:r>
              <a:rPr lang="en-US" dirty="0" smtClean="0"/>
              <a:t>(1, 2):</a:t>
            </a:r>
            <a:endParaRPr lang="en-US" dirty="0"/>
          </a:p>
          <a:p>
            <a:r>
              <a:rPr lang="en-US" dirty="0" smtClean="0"/>
              <a:t>[251    267     70]</a:t>
            </a:r>
          </a:p>
          <a:p>
            <a:r>
              <a:rPr lang="en-US" dirty="0" smtClean="0"/>
              <a:t>[105    103      62]</a:t>
            </a:r>
          </a:p>
          <a:p>
            <a:endParaRPr lang="en-US" dirty="0" smtClean="0"/>
          </a:p>
          <a:p>
            <a:r>
              <a:rPr lang="en-US" dirty="0" smtClean="0"/>
              <a:t>|(251-105)|  + |(267-103)| + |(70-62)| =</a:t>
            </a:r>
            <a:r>
              <a:rPr lang="en-US" b="1" dirty="0" smtClean="0"/>
              <a:t> 318</a:t>
            </a:r>
          </a:p>
          <a:p>
            <a:endParaRPr lang="en-US" dirty="0"/>
          </a:p>
          <a:p>
            <a:r>
              <a:rPr lang="en-US" dirty="0" err="1" smtClean="0"/>
              <a:t>Dist</a:t>
            </a:r>
            <a:r>
              <a:rPr lang="en-US" dirty="0" smtClean="0"/>
              <a:t>(1, 3)</a:t>
            </a:r>
          </a:p>
          <a:p>
            <a:r>
              <a:rPr lang="en-US" dirty="0"/>
              <a:t>[251    267     70]</a:t>
            </a:r>
          </a:p>
          <a:p>
            <a:r>
              <a:rPr lang="en-US" dirty="0" smtClean="0"/>
              <a:t>[156    193     72]</a:t>
            </a:r>
            <a:endParaRPr lang="en-US" dirty="0"/>
          </a:p>
          <a:p>
            <a:endParaRPr lang="en-US" dirty="0"/>
          </a:p>
          <a:p>
            <a:r>
              <a:rPr lang="en-US" dirty="0" smtClean="0"/>
              <a:t>abs(251-156)  </a:t>
            </a:r>
            <a:r>
              <a:rPr lang="en-US" dirty="0"/>
              <a:t>+ </a:t>
            </a:r>
            <a:r>
              <a:rPr lang="en-US" dirty="0" smtClean="0"/>
              <a:t>abs(267-193) + abs(70-72) </a:t>
            </a:r>
            <a:r>
              <a:rPr lang="en-US" dirty="0"/>
              <a:t>=</a:t>
            </a:r>
            <a:r>
              <a:rPr lang="en-US" b="1" dirty="0"/>
              <a:t> </a:t>
            </a:r>
            <a:r>
              <a:rPr lang="en-US" b="1" dirty="0" smtClean="0"/>
              <a:t>171</a:t>
            </a:r>
            <a:endParaRPr lang="en-US" b="1" dirty="0"/>
          </a:p>
          <a:p>
            <a:endParaRPr lang="en-US" dirty="0" smtClean="0"/>
          </a:p>
          <a:p>
            <a:r>
              <a:rPr lang="en-US" dirty="0" smtClean="0"/>
              <a:t> </a:t>
            </a:r>
            <a:endParaRPr lang="en-US"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8805"/>
          <a:stretch/>
        </p:blipFill>
        <p:spPr>
          <a:xfrm>
            <a:off x="361506" y="5003800"/>
            <a:ext cx="5710538" cy="920749"/>
          </a:xfrm>
          <a:prstGeom prst="rect">
            <a:avLst/>
          </a:prstGeom>
        </p:spPr>
      </p:pic>
    </p:spTree>
    <p:extLst>
      <p:ext uri="{BB962C8B-B14F-4D97-AF65-F5344CB8AC3E}">
        <p14:creationId xmlns:p14="http://schemas.microsoft.com/office/powerpoint/2010/main" val="697214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684784"/>
          </a:xfrm>
        </p:spPr>
        <p:txBody>
          <a:bodyPr>
            <a:normAutofit fontScale="90000"/>
          </a:bodyPr>
          <a:lstStyle/>
          <a:p>
            <a:r>
              <a:rPr lang="en-US" dirty="0" smtClean="0"/>
              <a:t>Limitation of k-means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2400" y="1686126"/>
            <a:ext cx="8382000" cy="4336849"/>
          </a:xfrm>
        </p:spPr>
      </p:pic>
    </p:spTree>
    <p:extLst>
      <p:ext uri="{BB962C8B-B14F-4D97-AF65-F5344CB8AC3E}">
        <p14:creationId xmlns:p14="http://schemas.microsoft.com/office/powerpoint/2010/main" val="23624507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81578" y="599396"/>
            <a:ext cx="8379971" cy="5931579"/>
          </a:xfrm>
        </p:spPr>
      </p:pic>
    </p:spTree>
    <p:extLst>
      <p:ext uri="{BB962C8B-B14F-4D97-AF65-F5344CB8AC3E}">
        <p14:creationId xmlns:p14="http://schemas.microsoft.com/office/powerpoint/2010/main" val="3032510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3780" y="355368"/>
            <a:ext cx="7833370" cy="6048608"/>
          </a:xfrm>
        </p:spPr>
      </p:pic>
      <p:sp>
        <p:nvSpPr>
          <p:cNvPr id="5" name="TextBox 4"/>
          <p:cNvSpPr txBox="1"/>
          <p:nvPr/>
        </p:nvSpPr>
        <p:spPr>
          <a:xfrm>
            <a:off x="9245600" y="1390650"/>
            <a:ext cx="1663700" cy="3970318"/>
          </a:xfrm>
          <a:prstGeom prst="rect">
            <a:avLst/>
          </a:prstGeom>
          <a:noFill/>
        </p:spPr>
        <p:txBody>
          <a:bodyPr wrap="square" rtlCol="0">
            <a:spAutoFit/>
          </a:bodyPr>
          <a:lstStyle/>
          <a:p>
            <a:r>
              <a:rPr lang="en-US" dirty="0"/>
              <a:t>1) It is not necessary to choose or preselect the number of clusters. </a:t>
            </a:r>
          </a:p>
          <a:p>
            <a:r>
              <a:rPr lang="en-US" dirty="0"/>
              <a:t>2) Hierarchical </a:t>
            </a:r>
            <a:r>
              <a:rPr lang="en-US" dirty="0" err="1"/>
              <a:t>clusterings</a:t>
            </a:r>
            <a:r>
              <a:rPr lang="en-US" dirty="0"/>
              <a:t> may correspond well to taxonomies – such as the animal kingdom. </a:t>
            </a:r>
          </a:p>
          <a:p>
            <a:endParaRPr lang="en-US" dirty="0"/>
          </a:p>
        </p:txBody>
      </p:sp>
    </p:spTree>
    <p:extLst>
      <p:ext uri="{BB962C8B-B14F-4D97-AF65-F5344CB8AC3E}">
        <p14:creationId xmlns:p14="http://schemas.microsoft.com/office/powerpoint/2010/main" val="39858243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clustering</a:t>
            </a:r>
          </a:p>
        </p:txBody>
      </p:sp>
      <p:sp>
        <p:nvSpPr>
          <p:cNvPr id="3" name="Content Placeholder 2"/>
          <p:cNvSpPr>
            <a:spLocks noGrp="1"/>
          </p:cNvSpPr>
          <p:nvPr>
            <p:ph idx="1"/>
          </p:nvPr>
        </p:nvSpPr>
        <p:spPr>
          <a:xfrm>
            <a:off x="1097280" y="2190750"/>
            <a:ext cx="10058400" cy="3678344"/>
          </a:xfrm>
        </p:spPr>
        <p:txBody>
          <a:bodyPr>
            <a:normAutofit/>
          </a:bodyPr>
          <a:lstStyle/>
          <a:p>
            <a:r>
              <a:rPr lang="en-US" sz="2800" b="1" dirty="0"/>
              <a:t>Hierarchical clustering</a:t>
            </a:r>
            <a:r>
              <a:rPr lang="en-US" sz="2800" dirty="0"/>
              <a:t> is an </a:t>
            </a:r>
            <a:r>
              <a:rPr lang="en-US" sz="2800" dirty="0" smtClean="0"/>
              <a:t>another method for clustering a dataset into potential groups.</a:t>
            </a:r>
          </a:p>
          <a:p>
            <a:r>
              <a:rPr lang="en-US" sz="2800" dirty="0" smtClean="0"/>
              <a:t>In </a:t>
            </a:r>
            <a:r>
              <a:rPr lang="en-US" sz="2800" dirty="0"/>
              <a:t>contrast to </a:t>
            </a:r>
            <a:r>
              <a:rPr lang="en-US" sz="2800" i="1" dirty="0"/>
              <a:t>k</a:t>
            </a:r>
            <a:r>
              <a:rPr lang="en-US" sz="2800" dirty="0"/>
              <a:t>-means, hierarchical clustering will create a </a:t>
            </a:r>
            <a:r>
              <a:rPr lang="en-US" sz="2800" b="1" dirty="0"/>
              <a:t>hierarchy of </a:t>
            </a:r>
            <a:r>
              <a:rPr lang="en-US" sz="2800" b="1" dirty="0" smtClean="0"/>
              <a:t>clusters.</a:t>
            </a:r>
          </a:p>
          <a:p>
            <a:r>
              <a:rPr lang="en-US" sz="2800" b="1" dirty="0" smtClean="0"/>
              <a:t>It is NOT required  to </a:t>
            </a:r>
            <a:r>
              <a:rPr lang="en-US" sz="2800" dirty="0" smtClean="0"/>
              <a:t>pre-specify </a:t>
            </a:r>
            <a:r>
              <a:rPr lang="en-US" sz="2800" dirty="0"/>
              <a:t>the number of clusters. </a:t>
            </a:r>
            <a:endParaRPr lang="en-US" sz="2800" dirty="0" smtClean="0"/>
          </a:p>
          <a:p>
            <a:r>
              <a:rPr lang="en-US" sz="2800" dirty="0" smtClean="0"/>
              <a:t>The VIS for hierarchical clustering is a </a:t>
            </a:r>
            <a:r>
              <a:rPr lang="en-US" sz="2800" b="1" i="1" dirty="0" err="1" smtClean="0"/>
              <a:t>dendrogram</a:t>
            </a:r>
            <a:r>
              <a:rPr lang="en-US" sz="2800" b="1" dirty="0"/>
              <a:t>.</a:t>
            </a:r>
          </a:p>
        </p:txBody>
      </p:sp>
    </p:spTree>
    <p:extLst>
      <p:ext uri="{BB962C8B-B14F-4D97-AF65-F5344CB8AC3E}">
        <p14:creationId xmlns:p14="http://schemas.microsoft.com/office/powerpoint/2010/main" val="1392158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AGNES and DIANA</a:t>
            </a:r>
            <a:endParaRPr lang="en-US" dirty="0"/>
          </a:p>
        </p:txBody>
      </p:sp>
      <p:sp>
        <p:nvSpPr>
          <p:cNvPr id="3" name="Content Placeholder 2"/>
          <p:cNvSpPr>
            <a:spLocks noGrp="1"/>
          </p:cNvSpPr>
          <p:nvPr>
            <p:ph idx="1"/>
          </p:nvPr>
        </p:nvSpPr>
        <p:spPr/>
        <p:txBody>
          <a:bodyPr>
            <a:normAutofit lnSpcReduction="10000"/>
          </a:bodyPr>
          <a:lstStyle/>
          <a:p>
            <a:r>
              <a:rPr lang="en-US" dirty="0"/>
              <a:t>Hierarchical clustering can be divided into two main types:</a:t>
            </a:r>
          </a:p>
          <a:p>
            <a:r>
              <a:rPr lang="en-US" b="1" dirty="0"/>
              <a:t>Agglomerative clustering:</a:t>
            </a:r>
            <a:r>
              <a:rPr lang="en-US" dirty="0"/>
              <a:t> Commonly referred to as </a:t>
            </a:r>
            <a:r>
              <a:rPr lang="en-US" b="1" dirty="0"/>
              <a:t>AGNES</a:t>
            </a:r>
            <a:r>
              <a:rPr lang="en-US" dirty="0"/>
              <a:t> (</a:t>
            </a:r>
            <a:r>
              <a:rPr lang="en-US" dirty="0" err="1"/>
              <a:t>AGglomerative</a:t>
            </a:r>
            <a:r>
              <a:rPr lang="en-US" dirty="0"/>
              <a:t> </a:t>
            </a:r>
            <a:r>
              <a:rPr lang="en-US" dirty="0" err="1"/>
              <a:t>NESting</a:t>
            </a:r>
            <a:r>
              <a:rPr lang="en-US" dirty="0"/>
              <a:t>) works in a </a:t>
            </a:r>
            <a:r>
              <a:rPr lang="en-US" b="1" dirty="0"/>
              <a:t>bottom-up</a:t>
            </a:r>
            <a:r>
              <a:rPr lang="en-US" dirty="0"/>
              <a:t> manner. </a:t>
            </a:r>
            <a:r>
              <a:rPr lang="en-US" dirty="0" smtClean="0"/>
              <a:t>Each observation (vector or row) </a:t>
            </a:r>
            <a:r>
              <a:rPr lang="en-US" dirty="0"/>
              <a:t>is initially considered as a </a:t>
            </a:r>
            <a:r>
              <a:rPr lang="en-US" b="1" dirty="0"/>
              <a:t>single-element </a:t>
            </a:r>
            <a:r>
              <a:rPr lang="en-US" dirty="0" smtClean="0"/>
              <a:t>cluster.</a:t>
            </a:r>
          </a:p>
          <a:p>
            <a:r>
              <a:rPr lang="en-US" dirty="0" smtClean="0"/>
              <a:t>At </a:t>
            </a:r>
            <a:r>
              <a:rPr lang="en-US" dirty="0"/>
              <a:t>each step of the algorithm, the two clusters that are the most similar are combined into a new bigger </a:t>
            </a:r>
            <a:r>
              <a:rPr lang="en-US" dirty="0" smtClean="0"/>
              <a:t>cluster. This </a:t>
            </a:r>
            <a:r>
              <a:rPr lang="en-US" dirty="0"/>
              <a:t>procedure is iterated until all points are a member of just one single big cluster </a:t>
            </a:r>
            <a:endParaRPr lang="en-US" dirty="0" smtClean="0"/>
          </a:p>
          <a:p>
            <a:r>
              <a:rPr lang="en-US" b="1" dirty="0" smtClean="0"/>
              <a:t>Divisive </a:t>
            </a:r>
            <a:r>
              <a:rPr lang="en-US" b="1" dirty="0"/>
              <a:t>hierarchical clustering:</a:t>
            </a:r>
            <a:r>
              <a:rPr lang="en-US" dirty="0"/>
              <a:t> Commonly referred to as </a:t>
            </a:r>
            <a:r>
              <a:rPr lang="en-US" b="1" dirty="0"/>
              <a:t>DIANA</a:t>
            </a:r>
            <a:r>
              <a:rPr lang="en-US" dirty="0"/>
              <a:t> (</a:t>
            </a:r>
            <a:r>
              <a:rPr lang="en-US" dirty="0" err="1"/>
              <a:t>DIvise</a:t>
            </a:r>
            <a:r>
              <a:rPr lang="en-US" dirty="0"/>
              <a:t> </a:t>
            </a:r>
            <a:r>
              <a:rPr lang="en-US" dirty="0" err="1"/>
              <a:t>ANAlysis</a:t>
            </a:r>
            <a:r>
              <a:rPr lang="en-US" dirty="0"/>
              <a:t>) works in a </a:t>
            </a:r>
            <a:r>
              <a:rPr lang="en-US" b="1" dirty="0"/>
              <a:t>top-down manner</a:t>
            </a:r>
            <a:r>
              <a:rPr lang="en-US" dirty="0"/>
              <a:t>. </a:t>
            </a:r>
            <a:endParaRPr lang="en-US" dirty="0" smtClean="0"/>
          </a:p>
          <a:p>
            <a:r>
              <a:rPr lang="en-US" dirty="0" smtClean="0"/>
              <a:t>Begins with </a:t>
            </a:r>
            <a:r>
              <a:rPr lang="en-US" dirty="0"/>
              <a:t>the </a:t>
            </a:r>
            <a:r>
              <a:rPr lang="en-US" dirty="0" smtClean="0"/>
              <a:t>root - all observations (all rows) are in </a:t>
            </a:r>
            <a:r>
              <a:rPr lang="en-US" dirty="0"/>
              <a:t>a single cluster. At each step of the algorithm, the current cluster is </a:t>
            </a:r>
            <a:r>
              <a:rPr lang="en-US" b="1" dirty="0"/>
              <a:t>split into two clusters </a:t>
            </a:r>
            <a:r>
              <a:rPr lang="en-US" dirty="0"/>
              <a:t>that are considered most heterogeneous. The process is iterated until all observations are in their own cluster.</a:t>
            </a:r>
          </a:p>
          <a:p>
            <a:endParaRPr lang="en-US" dirty="0"/>
          </a:p>
        </p:txBody>
      </p:sp>
    </p:spTree>
    <p:extLst>
      <p:ext uri="{BB962C8B-B14F-4D97-AF65-F5344CB8AC3E}">
        <p14:creationId xmlns:p14="http://schemas.microsoft.com/office/powerpoint/2010/main" val="3610448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000" y="450533"/>
            <a:ext cx="7533629" cy="5926455"/>
          </a:xfrm>
        </p:spPr>
      </p:pic>
      <p:sp>
        <p:nvSpPr>
          <p:cNvPr id="5" name="Rectangle 4"/>
          <p:cNvSpPr/>
          <p:nvPr/>
        </p:nvSpPr>
        <p:spPr>
          <a:xfrm>
            <a:off x="5135985" y="6425684"/>
            <a:ext cx="5730030" cy="369332"/>
          </a:xfrm>
          <a:prstGeom prst="rect">
            <a:avLst/>
          </a:prstGeom>
        </p:spPr>
        <p:txBody>
          <a:bodyPr wrap="none">
            <a:spAutoFit/>
          </a:bodyPr>
          <a:lstStyle/>
          <a:p>
            <a:r>
              <a:rPr lang="en-US" dirty="0"/>
              <a:t>https://bradleyboehmke.github.io/HOML/hierarchical.html</a:t>
            </a:r>
          </a:p>
        </p:txBody>
      </p:sp>
    </p:spTree>
    <p:extLst>
      <p:ext uri="{BB962C8B-B14F-4D97-AF65-F5344CB8AC3E}">
        <p14:creationId xmlns:p14="http://schemas.microsoft.com/office/powerpoint/2010/main" val="40359391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Clustering Methods</a:t>
            </a:r>
            <a:endParaRPr lang="en-US" dirty="0"/>
          </a:p>
        </p:txBody>
      </p:sp>
      <p:sp>
        <p:nvSpPr>
          <p:cNvPr id="3" name="Content Placeholder 2"/>
          <p:cNvSpPr>
            <a:spLocks noGrp="1"/>
          </p:cNvSpPr>
          <p:nvPr>
            <p:ph idx="1"/>
          </p:nvPr>
        </p:nvSpPr>
        <p:spPr>
          <a:xfrm>
            <a:off x="107950" y="1845734"/>
            <a:ext cx="11880850" cy="4472516"/>
          </a:xfrm>
        </p:spPr>
        <p:txBody>
          <a:bodyPr>
            <a:normAutofit/>
          </a:bodyPr>
          <a:lstStyle/>
          <a:p>
            <a:r>
              <a:rPr lang="en-US" sz="1800" dirty="0"/>
              <a:t>·  </a:t>
            </a:r>
            <a:r>
              <a:rPr lang="en-US" sz="1800" b="1" dirty="0"/>
              <a:t>Maximum or complete linkage clustering:</a:t>
            </a:r>
            <a:r>
              <a:rPr lang="en-US" sz="1800" dirty="0"/>
              <a:t> Computes </a:t>
            </a:r>
            <a:r>
              <a:rPr lang="en-US" sz="1800" b="1" dirty="0"/>
              <a:t>all pairwise dissimilarities </a:t>
            </a:r>
            <a:r>
              <a:rPr lang="en-US" sz="1800" dirty="0"/>
              <a:t>between the elements in cluster 1 and the elements in cluster 2, and considers the </a:t>
            </a:r>
            <a:r>
              <a:rPr lang="en-US" sz="1800" b="1" dirty="0"/>
              <a:t>largest</a:t>
            </a:r>
            <a:r>
              <a:rPr lang="en-US" sz="1800" dirty="0"/>
              <a:t> value of these dissimilarities as the distance between the two clusters. It tends to produce more compact clusters. </a:t>
            </a:r>
          </a:p>
          <a:p>
            <a:r>
              <a:rPr lang="en-US" sz="1800" dirty="0"/>
              <a:t>·  </a:t>
            </a:r>
            <a:r>
              <a:rPr lang="en-US" sz="1800" b="1" dirty="0"/>
              <a:t>Minimum or single linkage clustering:</a:t>
            </a:r>
            <a:r>
              <a:rPr lang="en-US" sz="1800" dirty="0"/>
              <a:t> Computes all </a:t>
            </a:r>
            <a:r>
              <a:rPr lang="en-US" sz="1800" b="1" dirty="0"/>
              <a:t>pairwise dissimilarities </a:t>
            </a:r>
            <a:r>
              <a:rPr lang="en-US" sz="1800" dirty="0"/>
              <a:t>between the elements in cluster 1 and the elements in cluster 2, and considers the </a:t>
            </a:r>
            <a:r>
              <a:rPr lang="en-US" sz="1800" b="1" dirty="0"/>
              <a:t>smallest</a:t>
            </a:r>
            <a:r>
              <a:rPr lang="en-US" sz="1800" dirty="0"/>
              <a:t> of these dissimilarities as a linkage criterion. It tends to produce long, “loose” clusters. </a:t>
            </a:r>
          </a:p>
          <a:p>
            <a:r>
              <a:rPr lang="en-US" sz="1800" dirty="0"/>
              <a:t>·  </a:t>
            </a:r>
            <a:r>
              <a:rPr lang="en-US" sz="1800" b="1" dirty="0"/>
              <a:t>Mean or average linkage clustering:</a:t>
            </a:r>
            <a:r>
              <a:rPr lang="en-US" sz="1800" dirty="0"/>
              <a:t> Computes all </a:t>
            </a:r>
            <a:r>
              <a:rPr lang="en-US" sz="1800" b="1" dirty="0"/>
              <a:t>pairwise dissimilarities </a:t>
            </a:r>
            <a:r>
              <a:rPr lang="en-US" sz="1800" dirty="0"/>
              <a:t>between the elements in cluster 1 and the elements in cluster 2, and considers the </a:t>
            </a:r>
            <a:r>
              <a:rPr lang="en-US" sz="1800" b="1" dirty="0"/>
              <a:t>average </a:t>
            </a:r>
            <a:r>
              <a:rPr lang="en-US" sz="1800" dirty="0"/>
              <a:t>of these dissimilarities as the distance between the two clusters. Can vary in the compactness of the clusters it creates. </a:t>
            </a:r>
          </a:p>
          <a:p>
            <a:r>
              <a:rPr lang="en-US" sz="1800" dirty="0"/>
              <a:t>·  </a:t>
            </a:r>
            <a:r>
              <a:rPr lang="en-US" sz="1800" b="1" dirty="0"/>
              <a:t>Centroid linkage clustering:</a:t>
            </a:r>
            <a:r>
              <a:rPr lang="en-US" sz="1800" dirty="0"/>
              <a:t> Computes the dissimilarity between the centroid for cluster 1 (a mean vector of length </a:t>
            </a:r>
            <a:r>
              <a:rPr lang="en-US" sz="1800" dirty="0" smtClean="0"/>
              <a:t>p, one </a:t>
            </a:r>
            <a:r>
              <a:rPr lang="en-US" sz="1800" dirty="0"/>
              <a:t>element for each variable) and the centroid for cluster 2. </a:t>
            </a:r>
          </a:p>
          <a:p>
            <a:r>
              <a:rPr lang="en-US" sz="1800" dirty="0"/>
              <a:t>·  </a:t>
            </a:r>
            <a:r>
              <a:rPr lang="en-US" sz="1800" b="1" dirty="0"/>
              <a:t>Ward’s minimum variance method:</a:t>
            </a:r>
            <a:r>
              <a:rPr lang="en-US" sz="1800" dirty="0"/>
              <a:t> </a:t>
            </a:r>
            <a:r>
              <a:rPr lang="en-US" sz="1800" b="1" dirty="0"/>
              <a:t>Minimizes</a:t>
            </a:r>
            <a:r>
              <a:rPr lang="en-US" sz="1800" dirty="0"/>
              <a:t> the total within-cluster variance. At each step the pair of clusters with the smallest between-cluster distance are merged. Tends to produce more compact clusters.</a:t>
            </a:r>
          </a:p>
          <a:p>
            <a:endParaRPr lang="en-US" sz="1800" dirty="0"/>
          </a:p>
        </p:txBody>
      </p:sp>
    </p:spTree>
    <p:extLst>
      <p:ext uri="{BB962C8B-B14F-4D97-AF65-F5344CB8AC3E}">
        <p14:creationId xmlns:p14="http://schemas.microsoft.com/office/powerpoint/2010/main" val="307519887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2750" y="98893"/>
            <a:ext cx="11347450" cy="6631598"/>
          </a:xfrm>
        </p:spPr>
      </p:pic>
    </p:spTree>
    <p:extLst>
      <p:ext uri="{BB962C8B-B14F-4D97-AF65-F5344CB8AC3E}">
        <p14:creationId xmlns:p14="http://schemas.microsoft.com/office/powerpoint/2010/main" val="35904816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Clustering Options in R</a:t>
            </a:r>
            <a:endParaRPr lang="en-US" dirty="0"/>
          </a:p>
        </p:txBody>
      </p:sp>
      <p:sp>
        <p:nvSpPr>
          <p:cNvPr id="3" name="Content Placeholder 2"/>
          <p:cNvSpPr>
            <a:spLocks noGrp="1"/>
          </p:cNvSpPr>
          <p:nvPr>
            <p:ph idx="1"/>
          </p:nvPr>
        </p:nvSpPr>
        <p:spPr/>
        <p:txBody>
          <a:bodyPr/>
          <a:lstStyle/>
          <a:p>
            <a:r>
              <a:rPr lang="en-US" b="1" dirty="0" smtClean="0"/>
              <a:t>Hierarchical </a:t>
            </a:r>
            <a:r>
              <a:rPr lang="en-US" b="1" dirty="0"/>
              <a:t>clustering in R</a:t>
            </a:r>
            <a:endParaRPr lang="en-US" dirty="0"/>
          </a:p>
          <a:p>
            <a:r>
              <a:rPr lang="en-US" dirty="0" smtClean="0"/>
              <a:t>stats</a:t>
            </a:r>
            <a:r>
              <a:rPr lang="en-US" dirty="0"/>
              <a:t>::</a:t>
            </a:r>
            <a:r>
              <a:rPr lang="en-US" dirty="0" err="1"/>
              <a:t>hclust</a:t>
            </a:r>
            <a:r>
              <a:rPr lang="en-US" dirty="0"/>
              <a:t>() </a:t>
            </a:r>
            <a:r>
              <a:rPr lang="en-US" dirty="0" smtClean="0"/>
              <a:t> and</a:t>
            </a:r>
            <a:endParaRPr lang="en-US" dirty="0"/>
          </a:p>
          <a:p>
            <a:r>
              <a:rPr lang="en-US" dirty="0" smtClean="0"/>
              <a:t>cluster</a:t>
            </a:r>
            <a:r>
              <a:rPr lang="en-US" dirty="0"/>
              <a:t>::</a:t>
            </a:r>
            <a:r>
              <a:rPr lang="en-US" dirty="0" err="1"/>
              <a:t>agnes</a:t>
            </a:r>
            <a:r>
              <a:rPr lang="en-US" dirty="0"/>
              <a:t>() for agglomerative hierarchical clustering (HC) and </a:t>
            </a:r>
            <a:endParaRPr lang="en-US" dirty="0" smtClean="0"/>
          </a:p>
          <a:p>
            <a:r>
              <a:rPr lang="en-US" dirty="0" smtClean="0"/>
              <a:t>cluster</a:t>
            </a:r>
            <a:r>
              <a:rPr lang="en-US" dirty="0"/>
              <a:t>::</a:t>
            </a:r>
            <a:r>
              <a:rPr lang="en-US" dirty="0" err="1"/>
              <a:t>diana</a:t>
            </a:r>
            <a:r>
              <a:rPr lang="en-US" dirty="0"/>
              <a:t>() for divisive HC.</a:t>
            </a:r>
          </a:p>
          <a:p>
            <a:r>
              <a:rPr lang="en-US" b="1" dirty="0" smtClean="0"/>
              <a:t>Agglomerative </a:t>
            </a:r>
            <a:r>
              <a:rPr lang="en-US" b="1" dirty="0"/>
              <a:t>hierarchical clustering</a:t>
            </a:r>
            <a:endParaRPr lang="en-US" dirty="0"/>
          </a:p>
          <a:p>
            <a:r>
              <a:rPr lang="en-US" dirty="0"/>
              <a:t>To perform agglomerative HC with </a:t>
            </a:r>
            <a:r>
              <a:rPr lang="en-US" dirty="0" err="1"/>
              <a:t>hclust</a:t>
            </a:r>
            <a:r>
              <a:rPr lang="en-US" dirty="0"/>
              <a:t>(), </a:t>
            </a:r>
            <a:r>
              <a:rPr lang="en-US" dirty="0" smtClean="0"/>
              <a:t>the dissimilarity (distance)  must be calculated. One option in R is </a:t>
            </a:r>
            <a:r>
              <a:rPr lang="en-US" dirty="0" err="1" smtClean="0"/>
              <a:t>dist</a:t>
            </a:r>
            <a:r>
              <a:rPr lang="en-US" dirty="0"/>
              <a:t>() and </a:t>
            </a:r>
            <a:r>
              <a:rPr lang="en-US" dirty="0" err="1" smtClean="0"/>
              <a:t>hclust</a:t>
            </a:r>
            <a:r>
              <a:rPr lang="en-US" dirty="0"/>
              <a:t>() </a:t>
            </a:r>
            <a:r>
              <a:rPr lang="en-US" dirty="0" smtClean="0"/>
              <a:t>has options that specify </a:t>
            </a:r>
            <a:r>
              <a:rPr lang="en-US" dirty="0"/>
              <a:t>the agglomeration method to be used (i.e. "complete", "average", "single", or "</a:t>
            </a:r>
            <a:r>
              <a:rPr lang="en-US" dirty="0" err="1"/>
              <a:t>ward.D</a:t>
            </a:r>
            <a:r>
              <a:rPr lang="en-US" dirty="0"/>
              <a:t>").</a:t>
            </a:r>
          </a:p>
          <a:p>
            <a:r>
              <a:rPr lang="en-US" dirty="0"/>
              <a:t> </a:t>
            </a:r>
          </a:p>
          <a:p>
            <a:endParaRPr lang="en-US" dirty="0"/>
          </a:p>
        </p:txBody>
      </p:sp>
    </p:spTree>
    <p:extLst>
      <p:ext uri="{BB962C8B-B14F-4D97-AF65-F5344CB8AC3E}">
        <p14:creationId xmlns:p14="http://schemas.microsoft.com/office/powerpoint/2010/main" val="16224227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Clustering for Outlier Detection: </a:t>
            </a:r>
            <a:r>
              <a:rPr lang="en-US" b="1" dirty="0" smtClean="0"/>
              <a:t>Row 4 is an outlier….</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0400" y="1797050"/>
            <a:ext cx="10610850" cy="4864100"/>
          </a:xfrm>
        </p:spPr>
      </p:pic>
    </p:spTree>
    <p:extLst>
      <p:ext uri="{BB962C8B-B14F-4D97-AF65-F5344CB8AC3E}">
        <p14:creationId xmlns:p14="http://schemas.microsoft.com/office/powerpoint/2010/main" val="3597922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792734"/>
          </a:xfrm>
        </p:spPr>
        <p:txBody>
          <a:bodyPr>
            <a:normAutofit/>
          </a:bodyPr>
          <a:lstStyle/>
          <a:p>
            <a:r>
              <a:rPr lang="en-US" sz="4400" dirty="0" smtClean="0"/>
              <a:t>Very general goal of clustering</a:t>
            </a:r>
            <a:endParaRPr lang="en-US" sz="44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5952" y="2133600"/>
            <a:ext cx="8783398" cy="4106463"/>
          </a:xfrm>
        </p:spPr>
      </p:pic>
    </p:spTree>
    <p:extLst>
      <p:ext uri="{BB962C8B-B14F-4D97-AF65-F5344CB8AC3E}">
        <p14:creationId xmlns:p14="http://schemas.microsoft.com/office/powerpoint/2010/main" val="24374761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332" y="2078924"/>
            <a:ext cx="2661870" cy="3583539"/>
          </a:xfrm>
        </p:spPr>
        <p:txBody>
          <a:bodyPr>
            <a:normAutofit fontScale="90000"/>
          </a:bodyPr>
          <a:lstStyle/>
          <a:p>
            <a:r>
              <a:rPr lang="en-US" sz="2800" dirty="0" smtClean="0"/>
              <a:t>K means and Hierarchical clustering r code</a:t>
            </a:r>
            <a:br>
              <a:rPr lang="en-US" sz="2800" dirty="0" smtClean="0"/>
            </a:br>
            <a:r>
              <a:rPr lang="en-US" sz="2800" dirty="0"/>
              <a:t/>
            </a:r>
            <a:br>
              <a:rPr lang="en-US" sz="2800" dirty="0"/>
            </a:br>
            <a:r>
              <a:rPr lang="en-US" sz="2800" dirty="0" smtClean="0"/>
              <a:t>Example of </a:t>
            </a:r>
            <a:br>
              <a:rPr lang="en-US" sz="2800" dirty="0" smtClean="0"/>
            </a:br>
            <a:r>
              <a:rPr lang="en-US" sz="2800" dirty="0" smtClean="0"/>
              <a:t>happiness</a:t>
            </a:r>
            <a:br>
              <a:rPr lang="en-US" sz="2800" dirty="0" smtClean="0"/>
            </a:br>
            <a:r>
              <a:rPr lang="en-US" sz="2800" dirty="0" smtClean="0"/>
              <a:t>data clustering</a:t>
            </a:r>
            <a:br>
              <a:rPr lang="en-US" sz="2800" dirty="0" smtClean="0"/>
            </a:br>
            <a:r>
              <a:rPr lang="en-US" sz="2800" dirty="0" smtClean="0"/>
              <a:t>with clusters and </a:t>
            </a:r>
            <a:r>
              <a:rPr lang="en-US" sz="2800" dirty="0" err="1" smtClean="0"/>
              <a:t>dendrogram</a:t>
            </a:r>
            <a:r>
              <a:rPr lang="en-US" sz="2800" dirty="0" smtClean="0"/>
              <a:t> views</a:t>
            </a:r>
            <a:br>
              <a:rPr lang="en-US" sz="2800" dirty="0" smtClean="0"/>
            </a:br>
            <a:endParaRPr lang="en-US" sz="28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30518" y="397132"/>
            <a:ext cx="7195833" cy="6026386"/>
          </a:xfrm>
        </p:spPr>
      </p:pic>
    </p:spTree>
    <p:extLst>
      <p:ext uri="{BB962C8B-B14F-4D97-AF65-F5344CB8AC3E}">
        <p14:creationId xmlns:p14="http://schemas.microsoft.com/office/powerpoint/2010/main" val="9425104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772185"/>
          </a:xfrm>
        </p:spPr>
        <p:txBody>
          <a:bodyPr/>
          <a:lstStyle/>
          <a:p>
            <a:r>
              <a:rPr lang="en-US" dirty="0" smtClean="0"/>
              <a:t>Cluster results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3775" y="2238375"/>
            <a:ext cx="7724775" cy="3238500"/>
          </a:xfrm>
        </p:spPr>
      </p:pic>
    </p:spTree>
    <p:extLst>
      <p:ext uri="{BB962C8B-B14F-4D97-AF65-F5344CB8AC3E}">
        <p14:creationId xmlns:p14="http://schemas.microsoft.com/office/powerpoint/2010/main" val="42235435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368941"/>
          </a:xfrm>
        </p:spPr>
        <p:txBody>
          <a:bodyPr>
            <a:normAutofit fontScale="90000"/>
          </a:bodyPr>
          <a:lstStyle/>
          <a:p>
            <a:r>
              <a:rPr lang="en-US" dirty="0" err="1" smtClean="0"/>
              <a:t>Dendrogram</a:t>
            </a:r>
            <a:r>
              <a:rPr lang="en-US" dirty="0" smtClean="0"/>
              <a:t> from r code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7066" y="1414543"/>
            <a:ext cx="11571736" cy="4363957"/>
          </a:xfrm>
        </p:spPr>
      </p:pic>
    </p:spTree>
    <p:extLst>
      <p:ext uri="{BB962C8B-B14F-4D97-AF65-F5344CB8AC3E}">
        <p14:creationId xmlns:p14="http://schemas.microsoft.com/office/powerpoint/2010/main" val="42249355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R Example for Hierarchical </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2431317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6400" y="550953"/>
            <a:ext cx="8235950" cy="6017672"/>
          </a:xfrm>
        </p:spPr>
      </p:pic>
    </p:spTree>
    <p:extLst>
      <p:ext uri="{BB962C8B-B14F-4D97-AF65-F5344CB8AC3E}">
        <p14:creationId xmlns:p14="http://schemas.microsoft.com/office/powerpoint/2010/main" val="9898488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2800" y="517452"/>
            <a:ext cx="7524750" cy="6083496"/>
          </a:xfrm>
        </p:spPr>
      </p:pic>
    </p:spTree>
    <p:extLst>
      <p:ext uri="{BB962C8B-B14F-4D97-AF65-F5344CB8AC3E}">
        <p14:creationId xmlns:p14="http://schemas.microsoft.com/office/powerpoint/2010/main" val="425500636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3928399" cy="692672"/>
          </a:xfrm>
        </p:spPr>
        <p:txBody>
          <a:bodyPr>
            <a:normAutofit fontScale="90000"/>
          </a:bodyPr>
          <a:lstStyle/>
          <a:p>
            <a:r>
              <a:rPr lang="en-US" dirty="0" smtClean="0"/>
              <a:t>R code for </a:t>
            </a:r>
            <a:r>
              <a:rPr lang="en-US" dirty="0" err="1" smtClean="0"/>
              <a:t>dbSCAN</a:t>
            </a:r>
            <a:endParaRPr lang="en-US" dirty="0"/>
          </a:p>
        </p:txBody>
      </p:sp>
      <p:sp>
        <p:nvSpPr>
          <p:cNvPr id="3" name="Content Placeholder 2"/>
          <p:cNvSpPr>
            <a:spLocks noGrp="1"/>
          </p:cNvSpPr>
          <p:nvPr>
            <p:ph idx="1"/>
          </p:nvPr>
        </p:nvSpPr>
        <p:spPr>
          <a:xfrm>
            <a:off x="478897" y="2041782"/>
            <a:ext cx="5064298" cy="4023360"/>
          </a:xfrm>
        </p:spPr>
        <p:txBody>
          <a:bodyPr>
            <a:normAutofit fontScale="92500" lnSpcReduction="20000"/>
          </a:bodyPr>
          <a:lstStyle/>
          <a:p>
            <a:r>
              <a:rPr lang="en-US" sz="1800" dirty="0"/>
              <a:t>##library(</a:t>
            </a:r>
            <a:r>
              <a:rPr lang="en-US" sz="1800" dirty="0" err="1"/>
              <a:t>factoextra</a:t>
            </a:r>
            <a:r>
              <a:rPr lang="en-US" sz="1800" dirty="0"/>
              <a:t>) ## for DBSCAN</a:t>
            </a:r>
          </a:p>
          <a:p>
            <a:r>
              <a:rPr lang="en-US" sz="1800" dirty="0"/>
              <a:t>## </a:t>
            </a:r>
            <a:r>
              <a:rPr lang="en-US" sz="1800" dirty="0" err="1"/>
              <a:t>install.packages</a:t>
            </a:r>
            <a:r>
              <a:rPr lang="en-US" sz="1800" dirty="0"/>
              <a:t>("</a:t>
            </a:r>
            <a:r>
              <a:rPr lang="en-US" sz="1800" dirty="0" err="1"/>
              <a:t>factoextra</a:t>
            </a:r>
            <a:r>
              <a:rPr lang="en-US" sz="1800" dirty="0"/>
              <a:t>")</a:t>
            </a:r>
          </a:p>
          <a:p>
            <a:r>
              <a:rPr lang="en-US" sz="1800" dirty="0"/>
              <a:t>## DBSCAN Density-based clustering with columns </a:t>
            </a:r>
          </a:p>
          <a:p>
            <a:r>
              <a:rPr lang="en-US" sz="1800" dirty="0"/>
              <a:t>(</a:t>
            </a:r>
            <a:r>
              <a:rPr lang="en-US" sz="1800" dirty="0" err="1"/>
              <a:t>HappyData</a:t>
            </a:r>
            <a:r>
              <a:rPr lang="en-US" sz="1800" dirty="0"/>
              <a:t> &lt;- read.csv("KaggleHappinessWorldData_raw.csv", header=TRUE</a:t>
            </a:r>
            <a:r>
              <a:rPr lang="en-US" sz="1800" dirty="0" smtClean="0"/>
              <a:t>))</a:t>
            </a:r>
          </a:p>
          <a:p>
            <a:r>
              <a:rPr lang="en-US" sz="1800" dirty="0" err="1" smtClean="0"/>
              <a:t>df</a:t>
            </a:r>
            <a:r>
              <a:rPr lang="en-US" sz="1800" dirty="0" smtClean="0"/>
              <a:t> </a:t>
            </a:r>
            <a:r>
              <a:rPr lang="en-US" sz="1800" dirty="0"/>
              <a:t>&lt;- </a:t>
            </a:r>
            <a:r>
              <a:rPr lang="en-US" sz="1800" dirty="0" err="1"/>
              <a:t>HappyData</a:t>
            </a:r>
            <a:r>
              <a:rPr lang="en-US" sz="1800" dirty="0"/>
              <a:t>[, c(6,8,9,10)]</a:t>
            </a:r>
          </a:p>
          <a:p>
            <a:r>
              <a:rPr lang="en-US" sz="1800" dirty="0" err="1"/>
              <a:t>set.seed</a:t>
            </a:r>
            <a:r>
              <a:rPr lang="en-US" sz="1800" dirty="0"/>
              <a:t>(123)</a:t>
            </a:r>
          </a:p>
          <a:p>
            <a:r>
              <a:rPr lang="en-US" sz="1800" dirty="0"/>
              <a:t>km.res &lt;- </a:t>
            </a:r>
            <a:r>
              <a:rPr lang="en-US" sz="1800" dirty="0" err="1"/>
              <a:t>kmeans</a:t>
            </a:r>
            <a:r>
              <a:rPr lang="en-US" sz="1800" dirty="0"/>
              <a:t>(</a:t>
            </a:r>
            <a:r>
              <a:rPr lang="en-US" sz="1800" dirty="0" err="1"/>
              <a:t>df</a:t>
            </a:r>
            <a:r>
              <a:rPr lang="en-US" sz="1800" dirty="0"/>
              <a:t>, 5, </a:t>
            </a:r>
            <a:r>
              <a:rPr lang="en-US" sz="1800" dirty="0" err="1"/>
              <a:t>nstart</a:t>
            </a:r>
            <a:r>
              <a:rPr lang="en-US" sz="1800" dirty="0"/>
              <a:t> = 25)</a:t>
            </a:r>
          </a:p>
          <a:p>
            <a:r>
              <a:rPr lang="en-US" sz="1800" dirty="0" err="1"/>
              <a:t>fviz_cluster</a:t>
            </a:r>
            <a:r>
              <a:rPr lang="en-US" sz="1800" dirty="0"/>
              <a:t>(km.res, </a:t>
            </a:r>
            <a:r>
              <a:rPr lang="en-US" sz="1800" dirty="0" err="1"/>
              <a:t>df</a:t>
            </a:r>
            <a:r>
              <a:rPr lang="en-US" sz="1800" dirty="0"/>
              <a:t>,  </a:t>
            </a:r>
            <a:r>
              <a:rPr lang="en-US" sz="1800" dirty="0" err="1"/>
              <a:t>geom</a:t>
            </a:r>
            <a:r>
              <a:rPr lang="en-US" sz="1800" dirty="0"/>
              <a:t> = "point", </a:t>
            </a:r>
          </a:p>
          <a:p>
            <a:r>
              <a:rPr lang="en-US" sz="1800" dirty="0"/>
              <a:t>             ellipse= FALSE, </a:t>
            </a:r>
            <a:r>
              <a:rPr lang="en-US" sz="1800" dirty="0" err="1"/>
              <a:t>show.clust.cent</a:t>
            </a:r>
            <a:r>
              <a:rPr lang="en-US" sz="1800" dirty="0"/>
              <a:t> = FALSE,</a:t>
            </a:r>
          </a:p>
          <a:p>
            <a:r>
              <a:rPr lang="en-US" sz="1800" dirty="0"/>
              <a:t>             palette = "</a:t>
            </a:r>
            <a:r>
              <a:rPr lang="en-US" sz="1800" dirty="0" err="1"/>
              <a:t>jco</a:t>
            </a:r>
            <a:r>
              <a:rPr lang="en-US" sz="1800" dirty="0"/>
              <a:t>", </a:t>
            </a:r>
            <a:r>
              <a:rPr lang="en-US" sz="1800" dirty="0" err="1"/>
              <a:t>ggtheme</a:t>
            </a:r>
            <a:r>
              <a:rPr lang="en-US" sz="1800" dirty="0"/>
              <a:t> = </a:t>
            </a:r>
            <a:r>
              <a:rPr lang="en-US" sz="1800" dirty="0" err="1"/>
              <a:t>theme_classic</a:t>
            </a:r>
            <a:r>
              <a:rPr lang="en-US" sz="1800"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4556" y="1098431"/>
            <a:ext cx="6080975" cy="4774175"/>
          </a:xfrm>
          <a:prstGeom prst="rect">
            <a:avLst/>
          </a:prstGeom>
        </p:spPr>
      </p:pic>
    </p:spTree>
    <p:extLst>
      <p:ext uri="{BB962C8B-B14F-4D97-AF65-F5344CB8AC3E}">
        <p14:creationId xmlns:p14="http://schemas.microsoft.com/office/powerpoint/2010/main" val="20058773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Comparing documents and r</a:t>
            </a:r>
            <a:endParaRPr lang="en-US" dirty="0"/>
          </a:p>
        </p:txBody>
      </p:sp>
      <p:sp>
        <p:nvSpPr>
          <p:cNvPr id="5" name="Subtitle 4"/>
          <p:cNvSpPr>
            <a:spLocks noGrp="1"/>
          </p:cNvSpPr>
          <p:nvPr>
            <p:ph type="subTitle" idx="1"/>
          </p:nvPr>
        </p:nvSpPr>
        <p:spPr/>
        <p:txBody>
          <a:bodyPr/>
          <a:lstStyle/>
          <a:p>
            <a:r>
              <a:rPr lang="en-US" dirty="0" smtClean="0"/>
              <a:t>Gates</a:t>
            </a:r>
            <a:endParaRPr lang="en-US" dirty="0"/>
          </a:p>
        </p:txBody>
      </p:sp>
    </p:spTree>
    <p:extLst>
      <p:ext uri="{BB962C8B-B14F-4D97-AF65-F5344CB8AC3E}">
        <p14:creationId xmlns:p14="http://schemas.microsoft.com/office/powerpoint/2010/main" val="32194086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t>Example code</a:t>
            </a:r>
            <a:endParaRPr lang="en-US" sz="4400" dirty="0"/>
          </a:p>
        </p:txBody>
      </p:sp>
      <p:sp>
        <p:nvSpPr>
          <p:cNvPr id="3" name="Content Placeholder 2"/>
          <p:cNvSpPr>
            <a:spLocks noGrp="1"/>
          </p:cNvSpPr>
          <p:nvPr>
            <p:ph idx="1"/>
          </p:nvPr>
        </p:nvSpPr>
        <p:spPr/>
        <p:txBody>
          <a:bodyPr/>
          <a:lstStyle/>
          <a:p>
            <a:r>
              <a:rPr lang="en-US" dirty="0" smtClean="0"/>
              <a:t>You can always locate all of my example code and data files, etc. HERE:</a:t>
            </a:r>
          </a:p>
          <a:p>
            <a:r>
              <a:rPr lang="en-US" dirty="0">
                <a:hlinkClick r:id="rId2"/>
              </a:rPr>
              <a:t>https://</a:t>
            </a:r>
            <a:r>
              <a:rPr lang="en-US" dirty="0" smtClean="0">
                <a:hlinkClick r:id="rId2"/>
              </a:rPr>
              <a:t>drive.google.com/drive/folders/1rXm4jTHMTTjFvHfJ3daCCWNmOdF9tNPl?usp=sharing</a:t>
            </a:r>
            <a:endParaRPr lang="en-US" dirty="0" smtClean="0"/>
          </a:p>
          <a:p>
            <a:endParaRPr lang="en-US" dirty="0"/>
          </a:p>
        </p:txBody>
      </p:sp>
    </p:spTree>
    <p:extLst>
      <p:ext uri="{BB962C8B-B14F-4D97-AF65-F5344CB8AC3E}">
        <p14:creationId xmlns:p14="http://schemas.microsoft.com/office/powerpoint/2010/main" val="4143744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34660"/>
          </a:xfrm>
        </p:spPr>
        <p:txBody>
          <a:bodyPr>
            <a:normAutofit/>
          </a:bodyPr>
          <a:lstStyle/>
          <a:p>
            <a:r>
              <a:rPr lang="en-US" sz="4000" dirty="0" smtClean="0"/>
              <a:t>libraries</a:t>
            </a:r>
            <a:endParaRPr lang="en-US" sz="4000" dirty="0"/>
          </a:p>
        </p:txBody>
      </p:sp>
      <p:sp>
        <p:nvSpPr>
          <p:cNvPr id="3" name="Content Placeholder 2"/>
          <p:cNvSpPr>
            <a:spLocks noGrp="1"/>
          </p:cNvSpPr>
          <p:nvPr>
            <p:ph idx="1"/>
          </p:nvPr>
        </p:nvSpPr>
        <p:spPr>
          <a:xfrm>
            <a:off x="1024128" y="1902634"/>
            <a:ext cx="9720071" cy="4406726"/>
          </a:xfrm>
        </p:spPr>
        <p:txBody>
          <a:bodyPr>
            <a:normAutofit fontScale="85000" lnSpcReduction="20000"/>
          </a:bodyPr>
          <a:lstStyle/>
          <a:p>
            <a:r>
              <a:rPr lang="en-US" dirty="0"/>
              <a:t>library(</a:t>
            </a:r>
            <a:r>
              <a:rPr lang="en-US" dirty="0" err="1"/>
              <a:t>wordcloud</a:t>
            </a:r>
            <a:r>
              <a:rPr lang="en-US" dirty="0"/>
              <a:t>)</a:t>
            </a:r>
          </a:p>
          <a:p>
            <a:r>
              <a:rPr lang="en-US" dirty="0"/>
              <a:t>## ONCE: </a:t>
            </a:r>
            <a:r>
              <a:rPr lang="en-US" dirty="0" err="1"/>
              <a:t>install.packages</a:t>
            </a:r>
            <a:r>
              <a:rPr lang="en-US" dirty="0"/>
              <a:t>("tm")</a:t>
            </a:r>
          </a:p>
          <a:p>
            <a:r>
              <a:rPr lang="en-US" dirty="0"/>
              <a:t>library(tm)</a:t>
            </a:r>
          </a:p>
          <a:p>
            <a:r>
              <a:rPr lang="en-US" dirty="0"/>
              <a:t># ONCE: </a:t>
            </a:r>
            <a:r>
              <a:rPr lang="en-US" dirty="0" err="1"/>
              <a:t>install.packages</a:t>
            </a:r>
            <a:r>
              <a:rPr lang="en-US" dirty="0"/>
              <a:t>("Snowball</a:t>
            </a:r>
            <a:r>
              <a:rPr lang="en-US" dirty="0" smtClean="0"/>
              <a:t>")  ## Does not work in R v. 3.5.x as of 5/5/18. check back.</a:t>
            </a:r>
            <a:endParaRPr lang="en-US" dirty="0"/>
          </a:p>
          <a:p>
            <a:r>
              <a:rPr lang="en-US" dirty="0" smtClean="0"/>
              <a:t>## </a:t>
            </a:r>
            <a:r>
              <a:rPr lang="en-US" dirty="0"/>
              <a:t>ONCE: </a:t>
            </a:r>
            <a:r>
              <a:rPr lang="en-US" dirty="0" err="1"/>
              <a:t>install.packages</a:t>
            </a:r>
            <a:r>
              <a:rPr lang="en-US" dirty="0"/>
              <a:t>("slam")</a:t>
            </a:r>
          </a:p>
          <a:p>
            <a:r>
              <a:rPr lang="en-US" dirty="0"/>
              <a:t>library(slam)</a:t>
            </a:r>
          </a:p>
          <a:p>
            <a:r>
              <a:rPr lang="en-US" dirty="0" smtClean="0"/>
              <a:t>library(</a:t>
            </a:r>
            <a:r>
              <a:rPr lang="en-US" dirty="0" err="1" smtClean="0"/>
              <a:t>quanteda</a:t>
            </a:r>
            <a:r>
              <a:rPr lang="en-US" dirty="0" smtClean="0"/>
              <a:t>)</a:t>
            </a:r>
          </a:p>
          <a:p>
            <a:r>
              <a:rPr lang="en-US" dirty="0" smtClean="0"/>
              <a:t>## ONCE: </a:t>
            </a:r>
            <a:r>
              <a:rPr lang="en-US" dirty="0" err="1" smtClean="0"/>
              <a:t>install.packages</a:t>
            </a:r>
            <a:r>
              <a:rPr lang="en-US" dirty="0" smtClean="0"/>
              <a:t>("</a:t>
            </a:r>
            <a:r>
              <a:rPr lang="en-US" dirty="0" err="1" smtClean="0"/>
              <a:t>quanteda</a:t>
            </a:r>
            <a:r>
              <a:rPr lang="en-US" dirty="0" smtClean="0"/>
              <a:t>") ## </a:t>
            </a:r>
            <a:r>
              <a:rPr lang="en-US" dirty="0"/>
              <a:t>Note - this includes </a:t>
            </a:r>
            <a:r>
              <a:rPr lang="en-US" dirty="0" err="1"/>
              <a:t>SnowballC</a:t>
            </a:r>
            <a:endParaRPr lang="en-US" dirty="0"/>
          </a:p>
          <a:p>
            <a:r>
              <a:rPr lang="en-US" dirty="0"/>
              <a:t>library(</a:t>
            </a:r>
            <a:r>
              <a:rPr lang="en-US" dirty="0" err="1"/>
              <a:t>SnowballC</a:t>
            </a:r>
            <a:r>
              <a:rPr lang="en-US" dirty="0"/>
              <a:t>)</a:t>
            </a:r>
          </a:p>
          <a:p>
            <a:r>
              <a:rPr lang="en-US" dirty="0"/>
              <a:t>library(</a:t>
            </a:r>
            <a:r>
              <a:rPr lang="en-US" dirty="0" err="1"/>
              <a:t>arules</a:t>
            </a:r>
            <a:r>
              <a:rPr lang="en-US" dirty="0"/>
              <a:t>)</a:t>
            </a:r>
          </a:p>
          <a:p>
            <a:r>
              <a:rPr lang="en-US" dirty="0"/>
              <a:t>##ONCE: </a:t>
            </a:r>
            <a:r>
              <a:rPr lang="en-US" dirty="0" err="1"/>
              <a:t>install.packages</a:t>
            </a:r>
            <a:r>
              <a:rPr lang="en-US" dirty="0"/>
              <a:t>('proxy')</a:t>
            </a:r>
          </a:p>
          <a:p>
            <a:r>
              <a:rPr lang="en-US" dirty="0"/>
              <a:t>library(proxy)</a:t>
            </a:r>
          </a:p>
        </p:txBody>
      </p:sp>
    </p:spTree>
    <p:extLst>
      <p:ext uri="{BB962C8B-B14F-4D97-AF65-F5344CB8AC3E}">
        <p14:creationId xmlns:p14="http://schemas.microsoft.com/office/powerpoint/2010/main" val="17823731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627634"/>
          </a:xfrm>
        </p:spPr>
        <p:txBody>
          <a:bodyPr>
            <a:noAutofit/>
          </a:bodyPr>
          <a:lstStyle/>
          <a:p>
            <a:r>
              <a:rPr lang="en-US" sz="4400" dirty="0" smtClean="0"/>
              <a:t>Applications of clustering</a:t>
            </a:r>
            <a:endParaRPr lang="en-US" sz="4400" dirty="0"/>
          </a:p>
        </p:txBody>
      </p:sp>
      <p:sp>
        <p:nvSpPr>
          <p:cNvPr id="3" name="Content Placeholder 2"/>
          <p:cNvSpPr>
            <a:spLocks noGrp="1"/>
          </p:cNvSpPr>
          <p:nvPr>
            <p:ph idx="1"/>
          </p:nvPr>
        </p:nvSpPr>
        <p:spPr/>
        <p:txBody>
          <a:bodyPr>
            <a:normAutofit fontScale="92500" lnSpcReduction="20000"/>
          </a:bodyPr>
          <a:lstStyle/>
          <a:p>
            <a:r>
              <a:rPr lang="en-US" dirty="0" smtClean="0"/>
              <a:t>1) There are an enormous number of applications for clustering, as clustering is a method for discovering similarity (and differences) between data vectors/rows.</a:t>
            </a:r>
          </a:p>
          <a:p>
            <a:r>
              <a:rPr lang="en-US" dirty="0" smtClean="0"/>
              <a:t>2) One can cluster books, articles, or documents by topics.</a:t>
            </a:r>
          </a:p>
          <a:p>
            <a:r>
              <a:rPr lang="en-US" dirty="0" smtClean="0"/>
              <a:t>3) Once can cluster customers by common attributes – such as purchase similarities, location similarities, expenditure similarities, etc. </a:t>
            </a:r>
          </a:p>
          <a:p>
            <a:r>
              <a:rPr lang="en-US" dirty="0" smtClean="0"/>
              <a:t>4) One can cluster social data by attributes such as common interests, common career areas, etc. </a:t>
            </a:r>
          </a:p>
          <a:p>
            <a:r>
              <a:rPr lang="en-US" dirty="0" smtClean="0"/>
              <a:t>5) One can cluster radiation data collected from objects is space to determine if they are star, planets, galaxies, etc.</a:t>
            </a:r>
          </a:p>
          <a:p>
            <a:r>
              <a:rPr lang="en-US" dirty="0" smtClean="0"/>
              <a:t>6) One can cluster music into categories – think about this for a second – how do you think Pandora does this?</a:t>
            </a:r>
          </a:p>
          <a:p>
            <a:endParaRPr lang="en-US" dirty="0"/>
          </a:p>
          <a:p>
            <a:r>
              <a:rPr lang="en-US" dirty="0" smtClean="0"/>
              <a:t>Clustering can also be used for outlier detection. This is especially true for visual EDA (exploratory data analysis). </a:t>
            </a:r>
            <a:endParaRPr lang="en-US" dirty="0"/>
          </a:p>
        </p:txBody>
      </p:sp>
    </p:spTree>
    <p:extLst>
      <p:ext uri="{BB962C8B-B14F-4D97-AF65-F5344CB8AC3E}">
        <p14:creationId xmlns:p14="http://schemas.microsoft.com/office/powerpoint/2010/main" val="2574879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692672"/>
          </a:xfrm>
        </p:spPr>
        <p:txBody>
          <a:bodyPr>
            <a:normAutofit/>
          </a:bodyPr>
          <a:lstStyle/>
          <a:p>
            <a:r>
              <a:rPr lang="en-US" sz="3600" dirty="0" smtClean="0"/>
              <a:t>The corpus: a collection of text documents in a folder</a:t>
            </a:r>
            <a:endParaRPr lang="en-US" sz="3600" dirty="0"/>
          </a:p>
        </p:txBody>
      </p:sp>
      <p:sp>
        <p:nvSpPr>
          <p:cNvPr id="3" name="Content Placeholder 2"/>
          <p:cNvSpPr>
            <a:spLocks noGrp="1"/>
          </p:cNvSpPr>
          <p:nvPr>
            <p:ph idx="1"/>
          </p:nvPr>
        </p:nvSpPr>
        <p:spPr>
          <a:xfrm>
            <a:off x="353948" y="2638129"/>
            <a:ext cx="4420197" cy="4023360"/>
          </a:xfrm>
        </p:spPr>
        <p:txBody>
          <a:bodyPr/>
          <a:lstStyle/>
          <a:p>
            <a:r>
              <a:rPr lang="en-US" dirty="0" err="1"/>
              <a:t>TheCorpus</a:t>
            </a:r>
            <a:r>
              <a:rPr lang="en-US" dirty="0"/>
              <a:t> &lt;- Corpus(</a:t>
            </a:r>
            <a:r>
              <a:rPr lang="en-US" dirty="0" err="1"/>
              <a:t>DirSource</a:t>
            </a:r>
            <a:r>
              <a:rPr lang="en-US" dirty="0"/>
              <a:t>("Corpus"))</a:t>
            </a:r>
          </a:p>
          <a:p>
            <a:r>
              <a:rPr lang="en-US" dirty="0"/>
              <a:t>##The following will show you that </a:t>
            </a:r>
            <a:r>
              <a:rPr lang="en-US" dirty="0" smtClean="0"/>
              <a:t>##you </a:t>
            </a:r>
            <a:r>
              <a:rPr lang="en-US" dirty="0"/>
              <a:t>read in 5 documents</a:t>
            </a:r>
          </a:p>
          <a:p>
            <a:r>
              <a:rPr lang="en-US" dirty="0"/>
              <a:t>(</a:t>
            </a:r>
            <a:r>
              <a:rPr lang="en-US" dirty="0" err="1"/>
              <a:t>TheCorpus</a:t>
            </a:r>
            <a:r>
              <a:rPr lang="en-US"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74145" y="1536876"/>
            <a:ext cx="6812897" cy="3006725"/>
          </a:xfrm>
          <a:prstGeom prst="rect">
            <a:avLst/>
          </a:prstGeom>
        </p:spPr>
      </p:pic>
    </p:spTree>
    <p:extLst>
      <p:ext uri="{BB962C8B-B14F-4D97-AF65-F5344CB8AC3E}">
        <p14:creationId xmlns:p14="http://schemas.microsoft.com/office/powerpoint/2010/main" val="34800017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7" y="585216"/>
            <a:ext cx="10329199" cy="686993"/>
          </a:xfrm>
        </p:spPr>
        <p:txBody>
          <a:bodyPr>
            <a:normAutofit fontScale="90000"/>
          </a:bodyPr>
          <a:lstStyle/>
          <a:p>
            <a:r>
              <a:rPr lang="en-US" sz="3200" dirty="0" smtClean="0"/>
              <a:t>Start to prepare the corpus for evaluation: clean and prep it part 1</a:t>
            </a:r>
            <a:endParaRPr lang="en-US" sz="3200" dirty="0"/>
          </a:p>
        </p:txBody>
      </p:sp>
      <p:sp>
        <p:nvSpPr>
          <p:cNvPr id="3" name="Content Placeholder 2"/>
          <p:cNvSpPr>
            <a:spLocks noGrp="1"/>
          </p:cNvSpPr>
          <p:nvPr>
            <p:ph idx="1"/>
          </p:nvPr>
        </p:nvSpPr>
        <p:spPr>
          <a:xfrm>
            <a:off x="1024128" y="1720889"/>
            <a:ext cx="9720071" cy="4890053"/>
          </a:xfrm>
        </p:spPr>
        <p:txBody>
          <a:bodyPr>
            <a:normAutofit fontScale="77500" lnSpcReduction="20000"/>
          </a:bodyPr>
          <a:lstStyle/>
          <a:p>
            <a:r>
              <a:rPr lang="en-US" dirty="0"/>
              <a:t>## The </a:t>
            </a:r>
            <a:r>
              <a:rPr lang="en-US" dirty="0" err="1"/>
              <a:t>tm_map</a:t>
            </a:r>
            <a:r>
              <a:rPr lang="en-US" dirty="0"/>
              <a:t> function allows you to perform the same </a:t>
            </a:r>
          </a:p>
          <a:p>
            <a:r>
              <a:rPr lang="en-US" dirty="0"/>
              <a:t>## transformations on all of your texts at once</a:t>
            </a:r>
          </a:p>
          <a:p>
            <a:r>
              <a:rPr lang="en-US" b="1" dirty="0" err="1"/>
              <a:t>CleanCorpus</a:t>
            </a:r>
            <a:r>
              <a:rPr lang="en-US" b="1" dirty="0"/>
              <a:t> &lt;- </a:t>
            </a:r>
            <a:r>
              <a:rPr lang="en-US" b="1" dirty="0" err="1"/>
              <a:t>tm_map</a:t>
            </a:r>
            <a:r>
              <a:rPr lang="en-US" b="1" dirty="0"/>
              <a:t>(</a:t>
            </a:r>
            <a:r>
              <a:rPr lang="en-US" b="1" dirty="0" err="1"/>
              <a:t>TheCorpus</a:t>
            </a:r>
            <a:r>
              <a:rPr lang="en-US" b="1" dirty="0"/>
              <a:t>, </a:t>
            </a:r>
            <a:r>
              <a:rPr lang="en-US" b="1" dirty="0" err="1"/>
              <a:t>removePunctuation</a:t>
            </a:r>
            <a:r>
              <a:rPr lang="en-US" b="1" dirty="0" smtClean="0"/>
              <a:t>)</a:t>
            </a:r>
            <a:endParaRPr lang="en-US" b="1" dirty="0"/>
          </a:p>
          <a:p>
            <a:r>
              <a:rPr lang="en-US" dirty="0"/>
              <a:t>## Remove all Stop Words</a:t>
            </a:r>
          </a:p>
          <a:p>
            <a:r>
              <a:rPr lang="en-US" b="1" dirty="0" err="1"/>
              <a:t>CleanCorpus</a:t>
            </a:r>
            <a:r>
              <a:rPr lang="en-US" b="1" dirty="0"/>
              <a:t> &lt;- </a:t>
            </a:r>
            <a:r>
              <a:rPr lang="en-US" b="1" dirty="0" err="1"/>
              <a:t>tm_map</a:t>
            </a:r>
            <a:r>
              <a:rPr lang="en-US" b="1" dirty="0"/>
              <a:t>(</a:t>
            </a:r>
            <a:r>
              <a:rPr lang="en-US" b="1" dirty="0" err="1"/>
              <a:t>CleanCorpus</a:t>
            </a:r>
            <a:r>
              <a:rPr lang="en-US" b="1" dirty="0"/>
              <a:t>, </a:t>
            </a:r>
            <a:r>
              <a:rPr lang="en-US" b="1" dirty="0" err="1"/>
              <a:t>removeWords</a:t>
            </a:r>
            <a:r>
              <a:rPr lang="en-US" b="1" dirty="0"/>
              <a:t>, </a:t>
            </a:r>
            <a:r>
              <a:rPr lang="en-US" b="1" dirty="0" err="1"/>
              <a:t>stopwords</a:t>
            </a:r>
            <a:r>
              <a:rPr lang="en-US" b="1" dirty="0"/>
              <a:t>("</a:t>
            </a:r>
            <a:r>
              <a:rPr lang="en-US" b="1" dirty="0" err="1"/>
              <a:t>english</a:t>
            </a:r>
            <a:r>
              <a:rPr lang="en-US" b="1" dirty="0" smtClean="0"/>
              <a:t>"))</a:t>
            </a:r>
            <a:endParaRPr lang="en-US" b="1" dirty="0"/>
          </a:p>
          <a:p>
            <a:r>
              <a:rPr lang="en-US" dirty="0"/>
              <a:t>## You can also remove words that you do not want</a:t>
            </a:r>
          </a:p>
          <a:p>
            <a:r>
              <a:rPr lang="en-US" b="1" dirty="0" err="1"/>
              <a:t>MyStopWords</a:t>
            </a:r>
            <a:r>
              <a:rPr lang="en-US" b="1" dirty="0"/>
              <a:t> &lt;- c("like", "very", "can", "I", "also", "lot")</a:t>
            </a:r>
          </a:p>
          <a:p>
            <a:r>
              <a:rPr lang="en-US" b="1" dirty="0" err="1"/>
              <a:t>CleanCorpus</a:t>
            </a:r>
            <a:r>
              <a:rPr lang="en-US" b="1" dirty="0"/>
              <a:t> &lt;- </a:t>
            </a:r>
            <a:r>
              <a:rPr lang="en-US" b="1" dirty="0" err="1"/>
              <a:t>tm_map</a:t>
            </a:r>
            <a:r>
              <a:rPr lang="en-US" b="1" dirty="0"/>
              <a:t>(</a:t>
            </a:r>
            <a:r>
              <a:rPr lang="en-US" b="1" dirty="0" err="1"/>
              <a:t>CleanCorpus</a:t>
            </a:r>
            <a:r>
              <a:rPr lang="en-US" b="1" dirty="0"/>
              <a:t>, </a:t>
            </a:r>
            <a:r>
              <a:rPr lang="en-US" b="1" dirty="0" err="1"/>
              <a:t>removeWords</a:t>
            </a:r>
            <a:r>
              <a:rPr lang="en-US" b="1" dirty="0"/>
              <a:t>, </a:t>
            </a:r>
            <a:r>
              <a:rPr lang="en-US" b="1" dirty="0" err="1"/>
              <a:t>MyStopWords</a:t>
            </a:r>
            <a:r>
              <a:rPr lang="en-US" b="1" dirty="0" smtClean="0"/>
              <a:t>)</a:t>
            </a:r>
            <a:endParaRPr lang="en-US" b="1" dirty="0"/>
          </a:p>
          <a:p>
            <a:r>
              <a:rPr lang="en-US" dirty="0"/>
              <a:t>## NOTE: If you have many words that you do not want to include</a:t>
            </a:r>
          </a:p>
          <a:p>
            <a:r>
              <a:rPr lang="en-US" dirty="0"/>
              <a:t>## you can create a file/list</a:t>
            </a:r>
          </a:p>
          <a:p>
            <a:r>
              <a:rPr lang="en-US" dirty="0"/>
              <a:t>## </a:t>
            </a:r>
            <a:r>
              <a:rPr lang="en-US" dirty="0" err="1"/>
              <a:t>MyList</a:t>
            </a:r>
            <a:r>
              <a:rPr lang="en-US" dirty="0"/>
              <a:t> &lt;- </a:t>
            </a:r>
            <a:r>
              <a:rPr lang="en-US" dirty="0" err="1"/>
              <a:t>unlist</a:t>
            </a:r>
            <a:r>
              <a:rPr lang="en-US" dirty="0"/>
              <a:t>(</a:t>
            </a:r>
            <a:r>
              <a:rPr lang="en-US" dirty="0" err="1"/>
              <a:t>read.table</a:t>
            </a:r>
            <a:r>
              <a:rPr lang="en-US" dirty="0"/>
              <a:t>("PATH TO YOUR STOPWORD FILE", </a:t>
            </a:r>
            <a:r>
              <a:rPr lang="en-US" dirty="0" err="1"/>
              <a:t>stringsAsFactors</a:t>
            </a:r>
            <a:r>
              <a:rPr lang="en-US" dirty="0"/>
              <a:t>=FALSE)</a:t>
            </a:r>
          </a:p>
          <a:p>
            <a:r>
              <a:rPr lang="en-US" dirty="0"/>
              <a:t>## </a:t>
            </a:r>
            <a:r>
              <a:rPr lang="en-US" dirty="0" err="1"/>
              <a:t>MyStopWords</a:t>
            </a:r>
            <a:r>
              <a:rPr lang="en-US" dirty="0"/>
              <a:t> &lt;- c(</a:t>
            </a:r>
            <a:r>
              <a:rPr lang="en-US" dirty="0" err="1"/>
              <a:t>MyList</a:t>
            </a:r>
            <a:r>
              <a:rPr lang="en-US" dirty="0" smtClean="0"/>
              <a:t>)</a:t>
            </a:r>
            <a:endParaRPr lang="en-US" dirty="0"/>
          </a:p>
          <a:p>
            <a:r>
              <a:rPr lang="en-US" dirty="0"/>
              <a:t>##Make everything lowercase</a:t>
            </a:r>
          </a:p>
          <a:p>
            <a:r>
              <a:rPr lang="en-US" b="1" dirty="0" err="1"/>
              <a:t>CleanCorpus</a:t>
            </a:r>
            <a:r>
              <a:rPr lang="en-US" b="1" dirty="0"/>
              <a:t> &lt;- </a:t>
            </a:r>
            <a:r>
              <a:rPr lang="en-US" b="1" dirty="0" err="1"/>
              <a:t>tm_map</a:t>
            </a:r>
            <a:r>
              <a:rPr lang="en-US" b="1" dirty="0"/>
              <a:t>(</a:t>
            </a:r>
            <a:r>
              <a:rPr lang="en-US" b="1" dirty="0" err="1"/>
              <a:t>CleanCorpus</a:t>
            </a:r>
            <a:r>
              <a:rPr lang="en-US" b="1" dirty="0"/>
              <a:t>, </a:t>
            </a:r>
            <a:r>
              <a:rPr lang="en-US" b="1" dirty="0" err="1"/>
              <a:t>content_transformer</a:t>
            </a:r>
            <a:r>
              <a:rPr lang="en-US" b="1" dirty="0"/>
              <a:t>(</a:t>
            </a:r>
            <a:r>
              <a:rPr lang="en-US" b="1" dirty="0" err="1"/>
              <a:t>tolower</a:t>
            </a:r>
            <a:r>
              <a:rPr lang="en-US" b="1" dirty="0"/>
              <a:t>))</a:t>
            </a:r>
          </a:p>
        </p:txBody>
      </p:sp>
    </p:spTree>
    <p:extLst>
      <p:ext uri="{BB962C8B-B14F-4D97-AF65-F5344CB8AC3E}">
        <p14:creationId xmlns:p14="http://schemas.microsoft.com/office/powerpoint/2010/main" val="24505731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7" y="585216"/>
            <a:ext cx="10777879" cy="601800"/>
          </a:xfrm>
        </p:spPr>
        <p:txBody>
          <a:bodyPr>
            <a:normAutofit/>
          </a:bodyPr>
          <a:lstStyle/>
          <a:p>
            <a:r>
              <a:rPr lang="en-US" sz="2800" dirty="0"/>
              <a:t>Start to prepare the corpus for evaluation: clean and prep it part </a:t>
            </a:r>
            <a:r>
              <a:rPr lang="en-US" sz="2800" dirty="0" smtClean="0"/>
              <a:t>2</a:t>
            </a:r>
            <a:endParaRPr lang="en-US" sz="2800" dirty="0"/>
          </a:p>
        </p:txBody>
      </p:sp>
      <p:sp>
        <p:nvSpPr>
          <p:cNvPr id="3" name="Content Placeholder 2"/>
          <p:cNvSpPr>
            <a:spLocks noGrp="1"/>
          </p:cNvSpPr>
          <p:nvPr>
            <p:ph idx="1"/>
          </p:nvPr>
        </p:nvSpPr>
        <p:spPr>
          <a:xfrm>
            <a:off x="973013" y="1488030"/>
            <a:ext cx="9999786" cy="1948069"/>
          </a:xfrm>
        </p:spPr>
        <p:txBody>
          <a:bodyPr>
            <a:normAutofit fontScale="70000" lnSpcReduction="20000"/>
          </a:bodyPr>
          <a:lstStyle/>
          <a:p>
            <a:r>
              <a:rPr lang="en-US" dirty="0" smtClean="0"/>
              <a:t>## </a:t>
            </a:r>
            <a:r>
              <a:rPr lang="en-US" dirty="0"/>
              <a:t>Let's see where we are so far...</a:t>
            </a:r>
          </a:p>
          <a:p>
            <a:r>
              <a:rPr lang="en-US" dirty="0"/>
              <a:t>inspect(</a:t>
            </a:r>
            <a:r>
              <a:rPr lang="en-US" dirty="0" err="1"/>
              <a:t>CleanCorpus</a:t>
            </a:r>
            <a:r>
              <a:rPr lang="en-US" dirty="0" smtClean="0"/>
              <a:t>)</a:t>
            </a:r>
          </a:p>
          <a:p>
            <a:r>
              <a:rPr lang="en-US" dirty="0"/>
              <a:t>## Next, I will write all cleaned docs  - </a:t>
            </a:r>
            <a:r>
              <a:rPr lang="en-US" dirty="0" smtClean="0"/>
              <a:t>##the </a:t>
            </a:r>
            <a:r>
              <a:rPr lang="en-US" dirty="0"/>
              <a:t>entire cleaned and prepped corpus</a:t>
            </a:r>
          </a:p>
          <a:p>
            <a:r>
              <a:rPr lang="en-US" dirty="0"/>
              <a:t>## to a file - in case I want to use it for </a:t>
            </a:r>
            <a:r>
              <a:rPr lang="en-US" dirty="0" smtClean="0"/>
              <a:t>##something </a:t>
            </a:r>
            <a:r>
              <a:rPr lang="en-US" dirty="0"/>
              <a:t>else</a:t>
            </a:r>
            <a:r>
              <a:rPr lang="en-US" dirty="0" smtClean="0"/>
              <a:t>.</a:t>
            </a:r>
            <a:endParaRPr lang="en-US" dirty="0"/>
          </a:p>
          <a:p>
            <a:r>
              <a:rPr lang="en-US" dirty="0"/>
              <a:t>(</a:t>
            </a:r>
            <a:r>
              <a:rPr lang="en-US" dirty="0" err="1"/>
              <a:t>Cdataframe</a:t>
            </a:r>
            <a:r>
              <a:rPr lang="en-US" dirty="0"/>
              <a:t> &lt;- </a:t>
            </a:r>
            <a:r>
              <a:rPr lang="en-US" dirty="0" err="1"/>
              <a:t>data.frame</a:t>
            </a:r>
            <a:r>
              <a:rPr lang="en-US" dirty="0"/>
              <a:t>(text=</a:t>
            </a:r>
            <a:r>
              <a:rPr lang="en-US" dirty="0" err="1"/>
              <a:t>sapply</a:t>
            </a:r>
            <a:r>
              <a:rPr lang="en-US" dirty="0"/>
              <a:t>(</a:t>
            </a:r>
            <a:r>
              <a:rPr lang="en-US" dirty="0" err="1"/>
              <a:t>CleanCorpus</a:t>
            </a:r>
            <a:r>
              <a:rPr lang="en-US" dirty="0"/>
              <a:t>, identity), </a:t>
            </a:r>
            <a:r>
              <a:rPr lang="en-US" dirty="0" smtClean="0"/>
              <a:t> </a:t>
            </a:r>
            <a:r>
              <a:rPr lang="en-US" dirty="0" err="1"/>
              <a:t>stringsAsFactors</a:t>
            </a:r>
            <a:r>
              <a:rPr lang="en-US" dirty="0"/>
              <a:t>=F))</a:t>
            </a:r>
          </a:p>
          <a:p>
            <a:r>
              <a:rPr lang="en-US" dirty="0"/>
              <a:t>write.csv(</a:t>
            </a:r>
            <a:r>
              <a:rPr lang="en-US" dirty="0" err="1"/>
              <a:t>Cdataframe</a:t>
            </a:r>
            <a:r>
              <a:rPr lang="en-US" dirty="0"/>
              <a:t>, "Corpusoutput.csv")</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1847" y="3890458"/>
            <a:ext cx="9037820" cy="2612572"/>
          </a:xfrm>
          <a:prstGeom prst="rect">
            <a:avLst/>
          </a:prstGeom>
        </p:spPr>
      </p:pic>
    </p:spTree>
    <p:extLst>
      <p:ext uri="{BB962C8B-B14F-4D97-AF65-F5344CB8AC3E}">
        <p14:creationId xmlns:p14="http://schemas.microsoft.com/office/powerpoint/2010/main" val="26449625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732429"/>
          </a:xfrm>
        </p:spPr>
        <p:txBody>
          <a:bodyPr>
            <a:normAutofit/>
          </a:bodyPr>
          <a:lstStyle/>
          <a:p>
            <a:r>
              <a:rPr lang="en-US" sz="4000" dirty="0" smtClean="0"/>
              <a:t>View corpus (all docs) as a matrix</a:t>
            </a:r>
            <a:endParaRPr lang="en-US" sz="4000" dirty="0"/>
          </a:p>
        </p:txBody>
      </p:sp>
      <p:sp>
        <p:nvSpPr>
          <p:cNvPr id="3" name="Content Placeholder 2"/>
          <p:cNvSpPr>
            <a:spLocks noGrp="1"/>
          </p:cNvSpPr>
          <p:nvPr>
            <p:ph idx="1"/>
          </p:nvPr>
        </p:nvSpPr>
        <p:spPr>
          <a:xfrm>
            <a:off x="562272" y="2286000"/>
            <a:ext cx="5213784" cy="4023360"/>
          </a:xfrm>
        </p:spPr>
        <p:txBody>
          <a:bodyPr/>
          <a:lstStyle/>
          <a:p>
            <a:r>
              <a:rPr lang="en-US" dirty="0"/>
              <a:t>## View corpus as a document matrix</a:t>
            </a:r>
          </a:p>
          <a:p>
            <a:r>
              <a:rPr lang="en-US" dirty="0"/>
              <a:t>## TMD stands for Term Document Matrix</a:t>
            </a:r>
          </a:p>
          <a:p>
            <a:r>
              <a:rPr lang="en-US" dirty="0"/>
              <a:t>(</a:t>
            </a:r>
            <a:r>
              <a:rPr lang="en-US" dirty="0" err="1"/>
              <a:t>MyTDM</a:t>
            </a:r>
            <a:r>
              <a:rPr lang="en-US" dirty="0"/>
              <a:t> &lt;- </a:t>
            </a:r>
            <a:r>
              <a:rPr lang="en-US" dirty="0" err="1"/>
              <a:t>TermDocumentMatrix</a:t>
            </a:r>
            <a:r>
              <a:rPr lang="en-US" dirty="0"/>
              <a:t>(</a:t>
            </a:r>
            <a:r>
              <a:rPr lang="en-US" dirty="0" err="1"/>
              <a:t>CleanCorpus</a:t>
            </a:r>
            <a:r>
              <a:rPr lang="en-US" dirty="0"/>
              <a:t>))</a:t>
            </a:r>
          </a:p>
          <a:p>
            <a:r>
              <a:rPr lang="en-US" dirty="0"/>
              <a:t>inspect(</a:t>
            </a:r>
            <a:r>
              <a:rPr lang="en-US" dirty="0" err="1"/>
              <a:t>MyTDM</a:t>
            </a:r>
            <a:r>
              <a:rPr lang="en-US" dirty="0"/>
              <a: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4007" y="1988339"/>
            <a:ext cx="5077190" cy="3953318"/>
          </a:xfrm>
          <a:prstGeom prst="rect">
            <a:avLst/>
          </a:prstGeom>
        </p:spPr>
      </p:pic>
    </p:spTree>
    <p:extLst>
      <p:ext uri="{BB962C8B-B14F-4D97-AF65-F5344CB8AC3E}">
        <p14:creationId xmlns:p14="http://schemas.microsoft.com/office/powerpoint/2010/main" val="38044533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777865"/>
          </a:xfrm>
        </p:spPr>
        <p:txBody>
          <a:bodyPr>
            <a:normAutofit/>
          </a:bodyPr>
          <a:lstStyle/>
          <a:p>
            <a:r>
              <a:rPr lang="en-US" sz="4000" dirty="0" smtClean="0"/>
              <a:t>Look at frequencies and plot</a:t>
            </a:r>
            <a:endParaRPr lang="en-US" sz="4000" dirty="0"/>
          </a:p>
        </p:txBody>
      </p:sp>
      <p:sp>
        <p:nvSpPr>
          <p:cNvPr id="3" name="Content Placeholder 2"/>
          <p:cNvSpPr>
            <a:spLocks noGrp="1"/>
          </p:cNvSpPr>
          <p:nvPr>
            <p:ph idx="1"/>
          </p:nvPr>
        </p:nvSpPr>
        <p:spPr>
          <a:xfrm>
            <a:off x="433460" y="1860038"/>
            <a:ext cx="4939349" cy="4478287"/>
          </a:xfrm>
        </p:spPr>
        <p:txBody>
          <a:bodyPr>
            <a:normAutofit fontScale="92500" lnSpcReduction="20000"/>
          </a:bodyPr>
          <a:lstStyle/>
          <a:p>
            <a:r>
              <a:rPr lang="en-US" dirty="0"/>
              <a:t>## This will find words that occur more than 3 </a:t>
            </a:r>
            <a:r>
              <a:rPr lang="en-US" dirty="0" smtClean="0"/>
              <a:t>##times </a:t>
            </a:r>
            <a:r>
              <a:rPr lang="en-US" dirty="0"/>
              <a:t>in the entire corpus</a:t>
            </a:r>
          </a:p>
          <a:p>
            <a:r>
              <a:rPr lang="en-US" dirty="0" err="1"/>
              <a:t>findFreqTerms</a:t>
            </a:r>
            <a:r>
              <a:rPr lang="en-US" dirty="0"/>
              <a:t>(</a:t>
            </a:r>
            <a:r>
              <a:rPr lang="en-US" dirty="0" err="1"/>
              <a:t>MyTDM</a:t>
            </a:r>
            <a:r>
              <a:rPr lang="en-US" dirty="0"/>
              <a:t>, 1)</a:t>
            </a:r>
          </a:p>
          <a:p>
            <a:r>
              <a:rPr lang="en-US" dirty="0"/>
              <a:t>## Find </a:t>
            </a:r>
            <a:r>
              <a:rPr lang="en-US" dirty="0" err="1"/>
              <a:t>assocations</a:t>
            </a:r>
            <a:r>
              <a:rPr lang="en-US" dirty="0"/>
              <a:t> with </a:t>
            </a:r>
            <a:r>
              <a:rPr lang="en-US" dirty="0" err="1"/>
              <a:t>aselected</a:t>
            </a:r>
            <a:r>
              <a:rPr lang="en-US" dirty="0"/>
              <a:t> </a:t>
            </a:r>
            <a:r>
              <a:rPr lang="en-US" dirty="0" err="1"/>
              <a:t>conf</a:t>
            </a:r>
            <a:endParaRPr lang="en-US" dirty="0"/>
          </a:p>
          <a:p>
            <a:r>
              <a:rPr lang="en-US" dirty="0" err="1"/>
              <a:t>findAssocs</a:t>
            </a:r>
            <a:r>
              <a:rPr lang="en-US" dirty="0"/>
              <a:t>(</a:t>
            </a:r>
            <a:r>
              <a:rPr lang="en-US" dirty="0" err="1"/>
              <a:t>MyTDM</a:t>
            </a:r>
            <a:r>
              <a:rPr lang="en-US" dirty="0"/>
              <a:t>, 'coffee', 0.20</a:t>
            </a:r>
            <a:r>
              <a:rPr lang="en-US" dirty="0" smtClean="0"/>
              <a:t>)</a:t>
            </a:r>
            <a:endParaRPr lang="en-US" dirty="0"/>
          </a:p>
          <a:p>
            <a:r>
              <a:rPr lang="en-US" dirty="0"/>
              <a:t>## VISUALIZE</a:t>
            </a:r>
          </a:p>
          <a:p>
            <a:r>
              <a:rPr lang="en-US" dirty="0" err="1"/>
              <a:t>CleanDF</a:t>
            </a:r>
            <a:r>
              <a:rPr lang="en-US" dirty="0"/>
              <a:t> &lt;- </a:t>
            </a:r>
            <a:r>
              <a:rPr lang="en-US" dirty="0" err="1"/>
              <a:t>as.data.frame</a:t>
            </a:r>
            <a:r>
              <a:rPr lang="en-US" dirty="0"/>
              <a:t>(inspect(</a:t>
            </a:r>
            <a:r>
              <a:rPr lang="en-US" dirty="0" err="1"/>
              <a:t>MyTDM</a:t>
            </a:r>
            <a:r>
              <a:rPr lang="en-US" dirty="0"/>
              <a:t>))</a:t>
            </a:r>
          </a:p>
          <a:p>
            <a:r>
              <a:rPr lang="en-US" dirty="0"/>
              <a:t>(</a:t>
            </a:r>
            <a:r>
              <a:rPr lang="en-US" dirty="0" err="1"/>
              <a:t>CleanDF</a:t>
            </a:r>
            <a:r>
              <a:rPr lang="en-US" dirty="0"/>
              <a:t>)</a:t>
            </a:r>
          </a:p>
          <a:p>
            <a:r>
              <a:rPr lang="en-US" dirty="0" err="1"/>
              <a:t>CleanDFScale</a:t>
            </a:r>
            <a:r>
              <a:rPr lang="en-US" dirty="0"/>
              <a:t> &lt;- scale(</a:t>
            </a:r>
            <a:r>
              <a:rPr lang="en-US" dirty="0" err="1"/>
              <a:t>CleanDF</a:t>
            </a:r>
            <a:r>
              <a:rPr lang="en-US" dirty="0"/>
              <a:t>)</a:t>
            </a:r>
          </a:p>
          <a:p>
            <a:r>
              <a:rPr lang="en-US" dirty="0"/>
              <a:t>d &lt;- </a:t>
            </a:r>
            <a:r>
              <a:rPr lang="en-US" dirty="0" err="1"/>
              <a:t>dist</a:t>
            </a:r>
            <a:r>
              <a:rPr lang="en-US" dirty="0"/>
              <a:t>(</a:t>
            </a:r>
            <a:r>
              <a:rPr lang="en-US" dirty="0" err="1"/>
              <a:t>CleanDFScale,method</a:t>
            </a:r>
            <a:r>
              <a:rPr lang="en-US" dirty="0"/>
              <a:t>="</a:t>
            </a:r>
            <a:r>
              <a:rPr lang="en-US" dirty="0" err="1"/>
              <a:t>euclidean</a:t>
            </a:r>
            <a:r>
              <a:rPr lang="en-US" dirty="0"/>
              <a:t>")</a:t>
            </a:r>
          </a:p>
          <a:p>
            <a:r>
              <a:rPr lang="en-US" dirty="0"/>
              <a:t>fit &lt;- </a:t>
            </a:r>
            <a:r>
              <a:rPr lang="en-US" dirty="0" err="1"/>
              <a:t>hclust</a:t>
            </a:r>
            <a:r>
              <a:rPr lang="en-US" dirty="0"/>
              <a:t>(d, method="ward.D2")</a:t>
            </a:r>
          </a:p>
          <a:p>
            <a:r>
              <a:rPr lang="en-US" dirty="0"/>
              <a:t>plot(fit)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464" y="2492305"/>
            <a:ext cx="6473573" cy="2059442"/>
          </a:xfrm>
          <a:prstGeom prst="rect">
            <a:avLst/>
          </a:prstGeom>
        </p:spPr>
      </p:pic>
    </p:spTree>
    <p:extLst>
      <p:ext uri="{BB962C8B-B14F-4D97-AF65-F5344CB8AC3E}">
        <p14:creationId xmlns:p14="http://schemas.microsoft.com/office/powerpoint/2010/main" val="42331494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698352"/>
          </a:xfrm>
        </p:spPr>
        <p:txBody>
          <a:bodyPr>
            <a:normAutofit/>
          </a:bodyPr>
          <a:lstStyle/>
          <a:p>
            <a:r>
              <a:rPr lang="en-US" sz="4000" dirty="0" smtClean="0"/>
              <a:t>Frequency </a:t>
            </a:r>
            <a:r>
              <a:rPr lang="en-US" sz="4000" dirty="0" err="1" smtClean="0"/>
              <a:t>dendrogram</a:t>
            </a: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8209" y="1623208"/>
            <a:ext cx="5531910" cy="4469961"/>
          </a:xfrm>
        </p:spPr>
      </p:pic>
    </p:spTree>
    <p:extLst>
      <p:ext uri="{BB962C8B-B14F-4D97-AF65-F5344CB8AC3E}">
        <p14:creationId xmlns:p14="http://schemas.microsoft.com/office/powerpoint/2010/main" val="40546697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639" y="718555"/>
            <a:ext cx="7526187" cy="2987221"/>
          </a:xfrm>
          <a:prstGeom prst="rect">
            <a:avLst/>
          </a:prstGeom>
        </p:spPr>
      </p:pic>
      <p:sp>
        <p:nvSpPr>
          <p:cNvPr id="2" name="Title 1"/>
          <p:cNvSpPr>
            <a:spLocks noGrp="1"/>
          </p:cNvSpPr>
          <p:nvPr>
            <p:ph type="title"/>
          </p:nvPr>
        </p:nvSpPr>
        <p:spPr>
          <a:xfrm>
            <a:off x="7572596" y="619293"/>
            <a:ext cx="4172617" cy="658595"/>
          </a:xfrm>
        </p:spPr>
        <p:txBody>
          <a:bodyPr>
            <a:normAutofit fontScale="90000"/>
          </a:bodyPr>
          <a:lstStyle/>
          <a:p>
            <a:r>
              <a:rPr lang="en-US" sz="4000" dirty="0" smtClean="0"/>
              <a:t>Normalize and re-visualize</a:t>
            </a:r>
            <a:endParaRPr lang="en-US" sz="4000" dirty="0"/>
          </a:p>
        </p:txBody>
      </p:sp>
      <p:sp>
        <p:nvSpPr>
          <p:cNvPr id="3" name="Content Placeholder 2"/>
          <p:cNvSpPr>
            <a:spLocks noGrp="1"/>
          </p:cNvSpPr>
          <p:nvPr>
            <p:ph idx="1"/>
          </p:nvPr>
        </p:nvSpPr>
        <p:spPr>
          <a:xfrm>
            <a:off x="6328784" y="2568936"/>
            <a:ext cx="5285800" cy="4023360"/>
          </a:xfrm>
        </p:spPr>
        <p:txBody>
          <a:bodyPr>
            <a:normAutofit/>
          </a:bodyPr>
          <a:lstStyle/>
          <a:p>
            <a:r>
              <a:rPr lang="en-US" dirty="0"/>
              <a:t>(</a:t>
            </a:r>
            <a:r>
              <a:rPr lang="en-US" dirty="0" err="1"/>
              <a:t>MyDTM</a:t>
            </a:r>
            <a:r>
              <a:rPr lang="en-US" dirty="0"/>
              <a:t> &lt;- </a:t>
            </a:r>
            <a:r>
              <a:rPr lang="en-US" dirty="0" err="1"/>
              <a:t>DocumentTermMatrix</a:t>
            </a:r>
            <a:r>
              <a:rPr lang="en-US" dirty="0"/>
              <a:t>(</a:t>
            </a:r>
            <a:r>
              <a:rPr lang="en-US" dirty="0" err="1"/>
              <a:t>CleanCorpus</a:t>
            </a:r>
            <a:r>
              <a:rPr lang="en-US" dirty="0"/>
              <a:t>))</a:t>
            </a:r>
          </a:p>
          <a:p>
            <a:r>
              <a:rPr lang="en-US" dirty="0"/>
              <a:t>inspect(</a:t>
            </a:r>
            <a:r>
              <a:rPr lang="en-US" dirty="0" err="1"/>
              <a:t>MyDTM</a:t>
            </a:r>
            <a:r>
              <a:rPr lang="en-US" dirty="0" smtClean="0"/>
              <a:t>)</a:t>
            </a:r>
            <a:endParaRPr lang="en-US" dirty="0"/>
          </a:p>
          <a:p>
            <a:r>
              <a:rPr lang="en-US" dirty="0"/>
              <a:t>## </a:t>
            </a:r>
            <a:r>
              <a:rPr lang="en-US" dirty="0" err="1"/>
              <a:t>NOrmalize</a:t>
            </a:r>
            <a:r>
              <a:rPr lang="en-US" dirty="0"/>
              <a:t> the Term Doc Matrix from above </a:t>
            </a:r>
            <a:r>
              <a:rPr lang="en-US" dirty="0" smtClean="0"/>
              <a:t>##and </a:t>
            </a:r>
            <a:r>
              <a:rPr lang="en-US" dirty="0"/>
              <a:t>then visualize it again</a:t>
            </a:r>
          </a:p>
          <a:p>
            <a:r>
              <a:rPr lang="en-US" dirty="0"/>
              <a:t>## Warning!! It is easy to mix up the DTM and </a:t>
            </a:r>
            <a:r>
              <a:rPr lang="en-US" dirty="0" smtClean="0"/>
              <a:t>##the </a:t>
            </a:r>
            <a:r>
              <a:rPr lang="en-US" dirty="0"/>
              <a:t>TDM- be </a:t>
            </a:r>
            <a:r>
              <a:rPr lang="en-US" dirty="0" err="1" smtClean="0"/>
              <a:t>carefull</a:t>
            </a:r>
            <a:endParaRPr lang="en-US" dirty="0"/>
          </a:p>
          <a:p>
            <a:r>
              <a:rPr lang="en-US" dirty="0" err="1"/>
              <a:t>NormalizedTDM</a:t>
            </a:r>
            <a:r>
              <a:rPr lang="en-US" dirty="0"/>
              <a:t> &lt;- </a:t>
            </a:r>
            <a:r>
              <a:rPr lang="en-US" dirty="0" err="1"/>
              <a:t>TermDocumentMatrix</a:t>
            </a:r>
            <a:r>
              <a:rPr lang="en-US" dirty="0"/>
              <a:t>(</a:t>
            </a:r>
            <a:r>
              <a:rPr lang="en-US" dirty="0" err="1"/>
              <a:t>CleanCorpus</a:t>
            </a:r>
            <a:r>
              <a:rPr lang="en-US" dirty="0"/>
              <a:t>, control = list(weighting = </a:t>
            </a:r>
            <a:r>
              <a:rPr lang="en-US" dirty="0" err="1"/>
              <a:t>weightTfIdf</a:t>
            </a:r>
            <a:r>
              <a:rPr lang="en-US" dirty="0"/>
              <a:t>, </a:t>
            </a:r>
            <a:r>
              <a:rPr lang="en-US" dirty="0" err="1"/>
              <a:t>stopwords</a:t>
            </a:r>
            <a:r>
              <a:rPr lang="en-US" dirty="0"/>
              <a:t> = TRUE))</a:t>
            </a:r>
          </a:p>
          <a:p>
            <a:r>
              <a:rPr lang="en-US" dirty="0"/>
              <a:t>inspect(</a:t>
            </a:r>
            <a:r>
              <a:rPr lang="en-US" dirty="0" err="1"/>
              <a:t>NormalizedTDM</a:t>
            </a:r>
            <a:r>
              <a:rPr lang="en-US" dirty="0"/>
              <a:t>)</a:t>
            </a:r>
          </a:p>
        </p:txBody>
      </p:sp>
    </p:spTree>
    <p:extLst>
      <p:ext uri="{BB962C8B-B14F-4D97-AF65-F5344CB8AC3E}">
        <p14:creationId xmlns:p14="http://schemas.microsoft.com/office/powerpoint/2010/main" val="14295281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4649696" cy="1499616"/>
          </a:xfrm>
        </p:spPr>
        <p:txBody>
          <a:bodyPr>
            <a:normAutofit/>
          </a:bodyPr>
          <a:lstStyle/>
          <a:p>
            <a:r>
              <a:rPr lang="en-US" sz="4000" dirty="0" smtClean="0"/>
              <a:t>Visualize the normalized corpus</a:t>
            </a:r>
            <a:endParaRPr lang="en-US" sz="4000" dirty="0"/>
          </a:p>
        </p:txBody>
      </p:sp>
      <p:sp>
        <p:nvSpPr>
          <p:cNvPr id="3" name="Content Placeholder 2"/>
          <p:cNvSpPr>
            <a:spLocks noGrp="1"/>
          </p:cNvSpPr>
          <p:nvPr>
            <p:ph idx="1"/>
          </p:nvPr>
        </p:nvSpPr>
        <p:spPr>
          <a:xfrm>
            <a:off x="1024129" y="2286000"/>
            <a:ext cx="4530426" cy="4023360"/>
          </a:xfrm>
        </p:spPr>
        <p:txBody>
          <a:bodyPr>
            <a:normAutofit/>
          </a:bodyPr>
          <a:lstStyle/>
          <a:p>
            <a:r>
              <a:rPr lang="en-US" dirty="0" err="1"/>
              <a:t>CleanDF_N</a:t>
            </a:r>
            <a:r>
              <a:rPr lang="en-US" dirty="0"/>
              <a:t> &lt;- </a:t>
            </a:r>
            <a:r>
              <a:rPr lang="en-US" dirty="0" err="1"/>
              <a:t>as.data.frame</a:t>
            </a:r>
            <a:r>
              <a:rPr lang="en-US" dirty="0"/>
              <a:t>(inspect(</a:t>
            </a:r>
            <a:r>
              <a:rPr lang="en-US" dirty="0" err="1"/>
              <a:t>NormalizedTDM</a:t>
            </a:r>
            <a:r>
              <a:rPr lang="en-US" dirty="0"/>
              <a:t>))</a:t>
            </a:r>
          </a:p>
          <a:p>
            <a:r>
              <a:rPr lang="en-US" dirty="0" err="1"/>
              <a:t>CleanDFScale_N</a:t>
            </a:r>
            <a:r>
              <a:rPr lang="en-US" dirty="0"/>
              <a:t> &lt;- scale(</a:t>
            </a:r>
            <a:r>
              <a:rPr lang="en-US" dirty="0" err="1"/>
              <a:t>CleanDF_N</a:t>
            </a:r>
            <a:r>
              <a:rPr lang="en-US" dirty="0"/>
              <a:t> )</a:t>
            </a:r>
          </a:p>
          <a:p>
            <a:r>
              <a:rPr lang="en-US" dirty="0"/>
              <a:t>d &lt;- </a:t>
            </a:r>
            <a:r>
              <a:rPr lang="en-US" dirty="0" err="1"/>
              <a:t>dist</a:t>
            </a:r>
            <a:r>
              <a:rPr lang="en-US" dirty="0"/>
              <a:t>(</a:t>
            </a:r>
            <a:r>
              <a:rPr lang="en-US" dirty="0" err="1"/>
              <a:t>CleanDFScale_N,method</a:t>
            </a:r>
            <a:r>
              <a:rPr lang="en-US" dirty="0"/>
              <a:t>="</a:t>
            </a:r>
            <a:r>
              <a:rPr lang="en-US" dirty="0" err="1"/>
              <a:t>euclidean</a:t>
            </a:r>
            <a:r>
              <a:rPr lang="en-US" dirty="0"/>
              <a:t>")</a:t>
            </a:r>
          </a:p>
          <a:p>
            <a:r>
              <a:rPr lang="en-US" dirty="0"/>
              <a:t>fit &lt;- </a:t>
            </a:r>
            <a:r>
              <a:rPr lang="en-US" dirty="0" err="1"/>
              <a:t>hclust</a:t>
            </a:r>
            <a:r>
              <a:rPr lang="en-US" dirty="0"/>
              <a:t>(d, method="ward.D2")</a:t>
            </a:r>
          </a:p>
          <a:p>
            <a:r>
              <a:rPr lang="en-US" dirty="0" err="1"/>
              <a:t>rect.hclust</a:t>
            </a:r>
            <a:r>
              <a:rPr lang="en-US" dirty="0"/>
              <a:t>(fit, k = 4) # cut tree into 4 clusters </a:t>
            </a:r>
          </a:p>
          <a:p>
            <a:r>
              <a:rPr lang="en-US" dirty="0"/>
              <a:t>plot(fit)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14313" y="1794879"/>
            <a:ext cx="5493578" cy="4514481"/>
          </a:xfrm>
          <a:prstGeom prst="rect">
            <a:avLst/>
          </a:prstGeom>
        </p:spPr>
      </p:pic>
    </p:spTree>
    <p:extLst>
      <p:ext uri="{BB962C8B-B14F-4D97-AF65-F5344CB8AC3E}">
        <p14:creationId xmlns:p14="http://schemas.microsoft.com/office/powerpoint/2010/main" val="4962673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8454" y="304858"/>
            <a:ext cx="4524769" cy="4384737"/>
          </a:xfrm>
          <a:prstGeom prst="rect">
            <a:avLst/>
          </a:prstGeom>
        </p:spPr>
      </p:pic>
      <p:sp>
        <p:nvSpPr>
          <p:cNvPr id="2" name="Title 1"/>
          <p:cNvSpPr>
            <a:spLocks noGrp="1"/>
          </p:cNvSpPr>
          <p:nvPr>
            <p:ph type="title"/>
          </p:nvPr>
        </p:nvSpPr>
        <p:spPr>
          <a:xfrm>
            <a:off x="1024128" y="585216"/>
            <a:ext cx="9720072" cy="613159"/>
          </a:xfrm>
        </p:spPr>
        <p:txBody>
          <a:bodyPr>
            <a:normAutofit fontScale="90000"/>
          </a:bodyPr>
          <a:lstStyle/>
          <a:p>
            <a:r>
              <a:rPr lang="en-US" dirty="0" smtClean="0"/>
              <a:t>The </a:t>
            </a:r>
            <a:r>
              <a:rPr lang="en-US" dirty="0" err="1" smtClean="0"/>
              <a:t>wordcloud</a:t>
            </a:r>
            <a:endParaRPr lang="en-US" dirty="0"/>
          </a:p>
        </p:txBody>
      </p:sp>
      <p:sp>
        <p:nvSpPr>
          <p:cNvPr id="3" name="Content Placeholder 2"/>
          <p:cNvSpPr>
            <a:spLocks noGrp="1"/>
          </p:cNvSpPr>
          <p:nvPr>
            <p:ph idx="1"/>
          </p:nvPr>
        </p:nvSpPr>
        <p:spPr>
          <a:xfrm>
            <a:off x="346450" y="1703851"/>
            <a:ext cx="6923314" cy="4901411"/>
          </a:xfrm>
        </p:spPr>
        <p:txBody>
          <a:bodyPr>
            <a:normAutofit/>
          </a:bodyPr>
          <a:lstStyle/>
          <a:p>
            <a:r>
              <a:rPr lang="en-US" dirty="0"/>
              <a:t>## </a:t>
            </a:r>
            <a:r>
              <a:rPr lang="en-US" dirty="0" err="1"/>
              <a:t>Wordcloud</a:t>
            </a:r>
            <a:endParaRPr lang="en-US" dirty="0"/>
          </a:p>
          <a:p>
            <a:r>
              <a:rPr lang="en-US" dirty="0"/>
              <a:t>inspect(</a:t>
            </a:r>
            <a:r>
              <a:rPr lang="en-US" dirty="0" err="1"/>
              <a:t>MyTDM</a:t>
            </a:r>
            <a:r>
              <a:rPr lang="en-US" dirty="0" smtClean="0"/>
              <a:t>)</a:t>
            </a:r>
            <a:endParaRPr lang="en-US" dirty="0"/>
          </a:p>
          <a:p>
            <a:r>
              <a:rPr lang="en-US" dirty="0"/>
              <a:t>m &lt;- </a:t>
            </a:r>
            <a:r>
              <a:rPr lang="en-US" dirty="0" err="1" smtClean="0"/>
              <a:t>as.matrix</a:t>
            </a:r>
            <a:r>
              <a:rPr lang="en-US" dirty="0" smtClean="0"/>
              <a:t>(</a:t>
            </a:r>
            <a:r>
              <a:rPr lang="en-US" dirty="0" err="1" smtClean="0"/>
              <a:t>MyTDM</a:t>
            </a:r>
            <a:r>
              <a:rPr lang="en-US" dirty="0" smtClean="0"/>
              <a:t>)</a:t>
            </a:r>
            <a:endParaRPr lang="en-US" dirty="0"/>
          </a:p>
          <a:p>
            <a:r>
              <a:rPr lang="en-US" dirty="0"/>
              <a:t>(m)</a:t>
            </a:r>
          </a:p>
          <a:p>
            <a:r>
              <a:rPr lang="en-US" dirty="0"/>
              <a:t>#m &lt;- </a:t>
            </a:r>
            <a:r>
              <a:rPr lang="en-US" dirty="0" err="1"/>
              <a:t>as.matrix</a:t>
            </a:r>
            <a:r>
              <a:rPr lang="en-US" dirty="0"/>
              <a:t>(</a:t>
            </a:r>
            <a:r>
              <a:rPr lang="en-US" dirty="0" err="1"/>
              <a:t>CleanDF_N</a:t>
            </a:r>
            <a:r>
              <a:rPr lang="en-US" dirty="0"/>
              <a:t>)</a:t>
            </a:r>
          </a:p>
          <a:p>
            <a:r>
              <a:rPr lang="en-US" dirty="0"/>
              <a:t># calculate the frequency of words and sort it by frequency</a:t>
            </a:r>
          </a:p>
          <a:p>
            <a:r>
              <a:rPr lang="en-US" dirty="0" err="1"/>
              <a:t>word.freq</a:t>
            </a:r>
            <a:r>
              <a:rPr lang="en-US" dirty="0"/>
              <a:t> &lt;- sort(</a:t>
            </a:r>
            <a:r>
              <a:rPr lang="en-US" dirty="0" err="1"/>
              <a:t>rowSums</a:t>
            </a:r>
            <a:r>
              <a:rPr lang="en-US" dirty="0"/>
              <a:t>(m), decreasing = T)</a:t>
            </a:r>
          </a:p>
          <a:p>
            <a:r>
              <a:rPr lang="en-US" dirty="0" err="1"/>
              <a:t>wordcloud</a:t>
            </a:r>
            <a:r>
              <a:rPr lang="en-US" dirty="0"/>
              <a:t>(words = names(</a:t>
            </a:r>
            <a:r>
              <a:rPr lang="en-US" dirty="0" err="1"/>
              <a:t>word.freq</a:t>
            </a:r>
            <a:r>
              <a:rPr lang="en-US" dirty="0"/>
              <a:t>), </a:t>
            </a:r>
            <a:r>
              <a:rPr lang="en-US" dirty="0" err="1"/>
              <a:t>freq</a:t>
            </a:r>
            <a:r>
              <a:rPr lang="en-US" dirty="0"/>
              <a:t> = </a:t>
            </a:r>
            <a:r>
              <a:rPr lang="en-US" dirty="0" err="1"/>
              <a:t>word.freq</a:t>
            </a:r>
            <a:r>
              <a:rPr lang="en-US" dirty="0"/>
              <a:t>*2, </a:t>
            </a:r>
            <a:r>
              <a:rPr lang="en-US" dirty="0" err="1"/>
              <a:t>min.freq</a:t>
            </a:r>
            <a:r>
              <a:rPr lang="en-US" dirty="0"/>
              <a:t> = </a:t>
            </a:r>
            <a:r>
              <a:rPr lang="en-US" dirty="0" smtClean="0"/>
              <a:t>2, </a:t>
            </a:r>
            <a:r>
              <a:rPr lang="en-US" dirty="0" err="1" smtClean="0"/>
              <a:t>random.order</a:t>
            </a:r>
            <a:r>
              <a:rPr lang="en-US" dirty="0" smtClean="0"/>
              <a:t> </a:t>
            </a:r>
            <a:r>
              <a:rPr lang="en-US" dirty="0"/>
              <a:t>= F)</a:t>
            </a:r>
          </a:p>
        </p:txBody>
      </p:sp>
    </p:spTree>
    <p:extLst>
      <p:ext uri="{BB962C8B-B14F-4D97-AF65-F5344CB8AC3E}">
        <p14:creationId xmlns:p14="http://schemas.microsoft.com/office/powerpoint/2010/main" val="13575387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692672"/>
          </a:xfrm>
        </p:spPr>
        <p:txBody>
          <a:bodyPr>
            <a:normAutofit/>
          </a:bodyPr>
          <a:lstStyle/>
          <a:p>
            <a:r>
              <a:rPr lang="en-US" sz="4000" smtClean="0"/>
              <a:t>K means clustering</a:t>
            </a:r>
            <a:endParaRPr lang="en-US" sz="4000"/>
          </a:p>
        </p:txBody>
      </p:sp>
      <p:sp>
        <p:nvSpPr>
          <p:cNvPr id="3" name="Content Placeholder 2"/>
          <p:cNvSpPr>
            <a:spLocks noGrp="1"/>
          </p:cNvSpPr>
          <p:nvPr>
            <p:ph idx="1"/>
          </p:nvPr>
        </p:nvSpPr>
        <p:spPr>
          <a:xfrm>
            <a:off x="450498" y="2053140"/>
            <a:ext cx="5637929" cy="4023360"/>
          </a:xfrm>
        </p:spPr>
        <p:txBody>
          <a:bodyPr>
            <a:normAutofit fontScale="92500" lnSpcReduction="10000"/>
          </a:bodyPr>
          <a:lstStyle/>
          <a:p>
            <a:r>
              <a:rPr lang="en-US" dirty="0"/>
              <a:t>## Use </a:t>
            </a:r>
            <a:r>
              <a:rPr lang="en-US" dirty="0" err="1"/>
              <a:t>kmeans</a:t>
            </a:r>
            <a:r>
              <a:rPr lang="en-US" dirty="0"/>
              <a:t> to cluster the </a:t>
            </a:r>
            <a:r>
              <a:rPr lang="en-US" dirty="0" smtClean="0"/>
              <a:t>documents</a:t>
            </a:r>
            <a:endParaRPr lang="en-US" dirty="0"/>
          </a:p>
          <a:p>
            <a:r>
              <a:rPr lang="en-US" dirty="0" err="1"/>
              <a:t>ClusterM</a:t>
            </a:r>
            <a:r>
              <a:rPr lang="en-US" dirty="0"/>
              <a:t> &lt;- t(m) </a:t>
            </a:r>
            <a:endParaRPr lang="en-US" dirty="0" smtClean="0"/>
          </a:p>
          <a:p>
            <a:r>
              <a:rPr lang="en-US" dirty="0" smtClean="0"/>
              <a:t># </a:t>
            </a:r>
            <a:r>
              <a:rPr lang="en-US" dirty="0"/>
              <a:t>transpose the matrix to cluster documents </a:t>
            </a:r>
          </a:p>
          <a:p>
            <a:r>
              <a:rPr lang="en-US" dirty="0"/>
              <a:t>(</a:t>
            </a:r>
            <a:r>
              <a:rPr lang="en-US" dirty="0" err="1"/>
              <a:t>ClusterM</a:t>
            </a:r>
            <a:r>
              <a:rPr lang="en-US" dirty="0"/>
              <a:t>)</a:t>
            </a:r>
          </a:p>
          <a:p>
            <a:r>
              <a:rPr lang="en-US" dirty="0" err="1"/>
              <a:t>set.seed</a:t>
            </a:r>
            <a:r>
              <a:rPr lang="en-US" dirty="0"/>
              <a:t>(100) # set a fixed random seed</a:t>
            </a:r>
          </a:p>
          <a:p>
            <a:r>
              <a:rPr lang="en-US" dirty="0"/>
              <a:t>k &lt;- 3 # number of clusters</a:t>
            </a:r>
          </a:p>
          <a:p>
            <a:r>
              <a:rPr lang="en-US" dirty="0" err="1"/>
              <a:t>kmeansResult</a:t>
            </a:r>
            <a:r>
              <a:rPr lang="en-US" dirty="0"/>
              <a:t> &lt;- </a:t>
            </a:r>
            <a:r>
              <a:rPr lang="en-US" dirty="0" err="1"/>
              <a:t>kmeans</a:t>
            </a:r>
            <a:r>
              <a:rPr lang="en-US" dirty="0"/>
              <a:t>(</a:t>
            </a:r>
            <a:r>
              <a:rPr lang="en-US" dirty="0" err="1"/>
              <a:t>ClusterM</a:t>
            </a:r>
            <a:r>
              <a:rPr lang="en-US" dirty="0"/>
              <a:t>, k</a:t>
            </a:r>
            <a:r>
              <a:rPr lang="en-US" dirty="0" smtClean="0"/>
              <a:t>)</a:t>
            </a:r>
          </a:p>
          <a:p>
            <a:r>
              <a:rPr lang="en-US" dirty="0"/>
              <a:t>(</a:t>
            </a:r>
            <a:r>
              <a:rPr lang="en-US" dirty="0" err="1"/>
              <a:t>kmeansResult$cluster</a:t>
            </a:r>
            <a:r>
              <a:rPr lang="en-US" dirty="0" smtClean="0"/>
              <a:t>)</a:t>
            </a:r>
          </a:p>
          <a:p>
            <a:endParaRPr lang="en-US" dirty="0"/>
          </a:p>
          <a:p>
            <a:r>
              <a:rPr lang="en-US" dirty="0" smtClean="0"/>
              <a:t>   </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9124" y="3273425"/>
            <a:ext cx="3240413" cy="1270242"/>
          </a:xfrm>
          <a:prstGeom prst="rect">
            <a:avLst/>
          </a:prstGeom>
        </p:spPr>
      </p:pic>
    </p:spTree>
    <p:extLst>
      <p:ext uri="{BB962C8B-B14F-4D97-AF65-F5344CB8AC3E}">
        <p14:creationId xmlns:p14="http://schemas.microsoft.com/office/powerpoint/2010/main" val="8813477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4678093" cy="583184"/>
          </a:xfrm>
        </p:spPr>
        <p:txBody>
          <a:bodyPr>
            <a:noAutofit/>
          </a:bodyPr>
          <a:lstStyle/>
          <a:p>
            <a:r>
              <a:rPr lang="en-US" sz="4000" dirty="0" smtClean="0"/>
              <a:t>Challenges of clustering</a:t>
            </a:r>
            <a:endParaRPr lang="en-US" sz="4000" dirty="0"/>
          </a:p>
        </p:txBody>
      </p:sp>
      <p:sp>
        <p:nvSpPr>
          <p:cNvPr id="3" name="Content Placeholder 2"/>
          <p:cNvSpPr>
            <a:spLocks noGrp="1"/>
          </p:cNvSpPr>
          <p:nvPr>
            <p:ph idx="1"/>
          </p:nvPr>
        </p:nvSpPr>
        <p:spPr>
          <a:xfrm>
            <a:off x="1024129" y="1854200"/>
            <a:ext cx="6494272" cy="4455160"/>
          </a:xfrm>
        </p:spPr>
        <p:txBody>
          <a:bodyPr/>
          <a:lstStyle/>
          <a:p>
            <a:r>
              <a:rPr lang="en-US" dirty="0" smtClean="0"/>
              <a:t>1) Clustering is powerful and excellent for discovery. However, it also has many challenges associated with it:</a:t>
            </a:r>
          </a:p>
          <a:p>
            <a:r>
              <a:rPr lang="en-US" dirty="0"/>
              <a:t> </a:t>
            </a:r>
            <a:r>
              <a:rPr lang="en-US" dirty="0" smtClean="0"/>
              <a:t>- High Dimension</a:t>
            </a:r>
          </a:p>
          <a:p>
            <a:pPr lvl="1"/>
            <a:r>
              <a:rPr lang="en-US" dirty="0" smtClean="0"/>
              <a:t>When data vectors (each row of data) have many attributes (variable values), it is not possible to visualize this data. </a:t>
            </a:r>
          </a:p>
          <a:p>
            <a:pPr lvl="1"/>
            <a:r>
              <a:rPr lang="en-US" dirty="0" smtClean="0"/>
              <a:t>In addition, the higher the dimensionality, the less accurate some measure of similarity can be become. For example, the Euclidean distance loses accuracy. Why? Because at very high dimension, any two points are very far apart with respect to this type of distance.</a:t>
            </a:r>
          </a:p>
          <a:p>
            <a:pPr lvl="1"/>
            <a:r>
              <a:rPr lang="en-US" dirty="0" smtClean="0"/>
              <a:t>For higher D data, other similarity measures such as NN (nearest neighbor) or Cosine similarity.</a:t>
            </a:r>
          </a:p>
          <a:p>
            <a:r>
              <a:rPr lang="en-US" dirty="0" smtClean="0"/>
              <a:t>- Clusters may be based on density or on distance.</a:t>
            </a:r>
            <a:endParaRPr lang="en-US" dirty="0"/>
          </a:p>
          <a:p>
            <a:pPr marL="128016" lvl="1" indent="0">
              <a:buNone/>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8812" y="3808412"/>
            <a:ext cx="2535238" cy="257139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59750" y="937506"/>
            <a:ext cx="3041650" cy="2359732"/>
          </a:xfrm>
          <a:prstGeom prst="rect">
            <a:avLst/>
          </a:prstGeom>
        </p:spPr>
      </p:pic>
    </p:spTree>
    <p:extLst>
      <p:ext uri="{BB962C8B-B14F-4D97-AF65-F5344CB8AC3E}">
        <p14:creationId xmlns:p14="http://schemas.microsoft.com/office/powerpoint/2010/main" val="31238090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3326371" cy="755147"/>
          </a:xfrm>
        </p:spPr>
        <p:txBody>
          <a:bodyPr>
            <a:normAutofit fontScale="90000"/>
          </a:bodyPr>
          <a:lstStyle/>
          <a:p>
            <a:r>
              <a:rPr lang="en-US" sz="4000" dirty="0" smtClean="0"/>
              <a:t>Cosine similarity</a:t>
            </a:r>
            <a:endParaRPr lang="en-US" sz="4000" dirty="0"/>
          </a:p>
        </p:txBody>
      </p:sp>
      <p:sp>
        <p:nvSpPr>
          <p:cNvPr id="3" name="Content Placeholder 2"/>
          <p:cNvSpPr>
            <a:spLocks noGrp="1"/>
          </p:cNvSpPr>
          <p:nvPr>
            <p:ph idx="1"/>
          </p:nvPr>
        </p:nvSpPr>
        <p:spPr>
          <a:xfrm>
            <a:off x="524333" y="2084832"/>
            <a:ext cx="5564096" cy="4023360"/>
          </a:xfrm>
        </p:spPr>
        <p:txBody>
          <a:bodyPr>
            <a:normAutofit fontScale="92500" lnSpcReduction="20000"/>
          </a:bodyPr>
          <a:lstStyle/>
          <a:p>
            <a:r>
              <a:rPr lang="en-US" dirty="0"/>
              <a:t>m2&lt;-</a:t>
            </a:r>
            <a:r>
              <a:rPr lang="en-US" dirty="0" err="1"/>
              <a:t>NormalizedTDM</a:t>
            </a:r>
            <a:endParaRPr lang="en-US" dirty="0"/>
          </a:p>
          <a:p>
            <a:r>
              <a:rPr lang="en-US" dirty="0"/>
              <a:t>inspect(</a:t>
            </a:r>
            <a:r>
              <a:rPr lang="en-US" dirty="0" err="1"/>
              <a:t>NormalizedTDM</a:t>
            </a:r>
            <a:r>
              <a:rPr lang="en-US" dirty="0"/>
              <a:t>)</a:t>
            </a:r>
          </a:p>
          <a:p>
            <a:r>
              <a:rPr lang="en-US" dirty="0" err="1"/>
              <a:t>str</a:t>
            </a:r>
            <a:r>
              <a:rPr lang="en-US" dirty="0"/>
              <a:t>(m2)</a:t>
            </a:r>
          </a:p>
          <a:p>
            <a:r>
              <a:rPr lang="en-US" dirty="0" err="1"/>
              <a:t>cosine_dist_mat</a:t>
            </a:r>
            <a:r>
              <a:rPr lang="en-US" dirty="0"/>
              <a:t> &lt;- </a:t>
            </a:r>
          </a:p>
          <a:p>
            <a:r>
              <a:rPr lang="en-US" dirty="0"/>
              <a:t>  1 - </a:t>
            </a:r>
            <a:r>
              <a:rPr lang="en-US" dirty="0" err="1"/>
              <a:t>crossprod_simple_triplet_matrix</a:t>
            </a:r>
            <a:r>
              <a:rPr lang="en-US" dirty="0"/>
              <a:t>(m2)/</a:t>
            </a:r>
          </a:p>
          <a:p>
            <a:r>
              <a:rPr lang="en-US" dirty="0"/>
              <a:t>  (</a:t>
            </a:r>
            <a:r>
              <a:rPr lang="en-US" dirty="0" err="1"/>
              <a:t>sqrt</a:t>
            </a:r>
            <a:r>
              <a:rPr lang="en-US" dirty="0"/>
              <a:t>(</a:t>
            </a:r>
            <a:r>
              <a:rPr lang="en-US" dirty="0" err="1"/>
              <a:t>col_sums</a:t>
            </a:r>
            <a:r>
              <a:rPr lang="en-US" dirty="0"/>
              <a:t>(m2^2) %*% t(</a:t>
            </a:r>
            <a:r>
              <a:rPr lang="en-US" dirty="0" err="1"/>
              <a:t>col_sums</a:t>
            </a:r>
            <a:r>
              <a:rPr lang="en-US" dirty="0"/>
              <a:t>(m2^2</a:t>
            </a:r>
            <a:r>
              <a:rPr lang="en-US" dirty="0" smtClean="0"/>
              <a:t>))))</a:t>
            </a:r>
            <a:endParaRPr lang="en-US" dirty="0"/>
          </a:p>
          <a:p>
            <a:r>
              <a:rPr lang="en-US" dirty="0"/>
              <a:t>(</a:t>
            </a:r>
            <a:r>
              <a:rPr lang="en-US" dirty="0" err="1"/>
              <a:t>cosine_dist_mat</a:t>
            </a:r>
            <a:r>
              <a:rPr lang="en-US" dirty="0" smtClean="0"/>
              <a:t>)</a:t>
            </a:r>
          </a:p>
          <a:p>
            <a:r>
              <a:rPr lang="en-US" dirty="0"/>
              <a:t>(</a:t>
            </a:r>
            <a:r>
              <a:rPr lang="en-US" dirty="0" err="1"/>
              <a:t>cos_sim_matrix</a:t>
            </a:r>
            <a:r>
              <a:rPr lang="en-US" dirty="0"/>
              <a:t> &lt;-(1 - </a:t>
            </a:r>
            <a:r>
              <a:rPr lang="en-US" dirty="0" err="1"/>
              <a:t>cosine_dist_mat</a:t>
            </a:r>
            <a:r>
              <a:rPr lang="en-US" dirty="0" smtClean="0"/>
              <a:t>))</a:t>
            </a:r>
          </a:p>
          <a:p>
            <a:r>
              <a:rPr lang="en-US" dirty="0" err="1"/>
              <a:t>heatmap</a:t>
            </a:r>
            <a:r>
              <a:rPr lang="en-US" dirty="0"/>
              <a:t>(</a:t>
            </a:r>
            <a:r>
              <a:rPr lang="en-US" dirty="0" err="1"/>
              <a:t>cos_sim_matrix</a:t>
            </a:r>
            <a:r>
              <a:rPr lang="en-US" dirty="0"/>
              <a:t>) </a:t>
            </a:r>
            <a:endParaRPr lang="en-US" dirty="0" smtClean="0"/>
          </a:p>
          <a:p>
            <a:r>
              <a:rPr lang="en-US" dirty="0" smtClean="0"/>
              <a:t>## </a:t>
            </a:r>
            <a:r>
              <a:rPr lang="en-US" smtClean="0"/>
              <a:t>Most similar: 1 &amp; 2,  and 3&amp; 4</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11144" y="516836"/>
            <a:ext cx="7141537" cy="194374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1001" y="2881371"/>
            <a:ext cx="3854450" cy="3514725"/>
          </a:xfrm>
          <a:prstGeom prst="rect">
            <a:avLst/>
          </a:prstGeom>
        </p:spPr>
      </p:pic>
    </p:spTree>
    <p:extLst>
      <p:ext uri="{BB962C8B-B14F-4D97-AF65-F5344CB8AC3E}">
        <p14:creationId xmlns:p14="http://schemas.microsoft.com/office/powerpoint/2010/main" val="41273907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957997"/>
          </a:xfrm>
        </p:spPr>
        <p:txBody>
          <a:bodyPr/>
          <a:lstStyle/>
          <a:p>
            <a:r>
              <a:rPr lang="en-US" dirty="0" smtClean="0"/>
              <a:t>Finding Values of k</a:t>
            </a:r>
            <a:endParaRPr lang="en-US" dirty="0"/>
          </a:p>
        </p:txBody>
      </p:sp>
      <p:sp>
        <p:nvSpPr>
          <p:cNvPr id="3" name="Content Placeholder 2"/>
          <p:cNvSpPr>
            <a:spLocks noGrp="1"/>
          </p:cNvSpPr>
          <p:nvPr>
            <p:ph idx="1"/>
          </p:nvPr>
        </p:nvSpPr>
        <p:spPr>
          <a:xfrm>
            <a:off x="1097280" y="1845734"/>
            <a:ext cx="1804670" cy="4023360"/>
          </a:xfrm>
        </p:spPr>
        <p:txBody>
          <a:bodyPr/>
          <a:lstStyle/>
          <a:p>
            <a:endParaRPr lang="en-US" dirty="0" smtClean="0"/>
          </a:p>
          <a:p>
            <a:r>
              <a:rPr lang="en-US" sz="2800" b="1" dirty="0" smtClean="0"/>
              <a:t>Elbow</a:t>
            </a:r>
            <a:r>
              <a:rPr lang="en-US" sz="2800" dirty="0" smtClean="0"/>
              <a:t> (WSS – within sum of squares)</a:t>
            </a:r>
          </a:p>
          <a:p>
            <a:r>
              <a:rPr lang="en-US" sz="2800" b="1" dirty="0" smtClean="0"/>
              <a:t>Gap</a:t>
            </a:r>
          </a:p>
          <a:p>
            <a:r>
              <a:rPr lang="en-US" sz="2800" b="1" dirty="0" smtClean="0"/>
              <a:t>Silhouette</a:t>
            </a:r>
          </a:p>
          <a:p>
            <a:r>
              <a:rPr lang="en-US" sz="2800" dirty="0" smtClean="0"/>
              <a:t>Etc…</a:t>
            </a:r>
            <a:endParaRPr lang="en-US" sz="2800" dirty="0"/>
          </a:p>
        </p:txBody>
      </p:sp>
      <p:sp>
        <p:nvSpPr>
          <p:cNvPr id="4" name="Rectangle 3"/>
          <p:cNvSpPr/>
          <p:nvPr/>
        </p:nvSpPr>
        <p:spPr>
          <a:xfrm>
            <a:off x="5942330" y="2069743"/>
            <a:ext cx="6096000" cy="3693319"/>
          </a:xfrm>
          <a:prstGeom prst="rect">
            <a:avLst/>
          </a:prstGeom>
          <a:solidFill>
            <a:schemeClr val="accent1">
              <a:lumMod val="20000"/>
              <a:lumOff val="80000"/>
            </a:schemeClr>
          </a:solidFill>
        </p:spPr>
        <p:txBody>
          <a:bodyPr>
            <a:spAutoFit/>
          </a:bodyPr>
          <a:lstStyle/>
          <a:p>
            <a:r>
              <a:rPr lang="en-US" b="1" dirty="0"/>
              <a:t>library("</a:t>
            </a:r>
            <a:r>
              <a:rPr lang="en-US" b="1" dirty="0" err="1"/>
              <a:t>factoextra</a:t>
            </a:r>
            <a:r>
              <a:rPr lang="en-US" b="1" dirty="0"/>
              <a:t>")</a:t>
            </a:r>
          </a:p>
          <a:p>
            <a:r>
              <a:rPr lang="en-US" dirty="0"/>
              <a:t># Look at optimal cluster numbers using </a:t>
            </a:r>
            <a:r>
              <a:rPr lang="en-US" dirty="0" err="1"/>
              <a:t>silh</a:t>
            </a:r>
            <a:r>
              <a:rPr lang="en-US" dirty="0"/>
              <a:t>, elbow, gap</a:t>
            </a:r>
          </a:p>
          <a:p>
            <a:r>
              <a:rPr lang="en-US" dirty="0"/>
              <a:t>WSS &lt;- </a:t>
            </a:r>
            <a:r>
              <a:rPr lang="en-US" dirty="0" err="1" smtClean="0"/>
              <a:t>fviz_nbclust</a:t>
            </a:r>
            <a:r>
              <a:rPr lang="en-US" dirty="0" smtClean="0"/>
              <a:t>(</a:t>
            </a:r>
            <a:r>
              <a:rPr lang="en-US" b="1" dirty="0" err="1" smtClean="0"/>
              <a:t>YourDF</a:t>
            </a:r>
            <a:r>
              <a:rPr lang="en-US" dirty="0" smtClean="0"/>
              <a:t>, </a:t>
            </a:r>
            <a:r>
              <a:rPr lang="en-US" dirty="0"/>
              <a:t>FUN = </a:t>
            </a:r>
            <a:r>
              <a:rPr lang="en-US" dirty="0" err="1"/>
              <a:t>hcut</a:t>
            </a:r>
            <a:r>
              <a:rPr lang="en-US" dirty="0"/>
              <a:t>, method = "</a:t>
            </a:r>
            <a:r>
              <a:rPr lang="en-US" dirty="0" err="1"/>
              <a:t>wss</a:t>
            </a:r>
            <a:r>
              <a:rPr lang="en-US" dirty="0"/>
              <a:t>", </a:t>
            </a:r>
            <a:r>
              <a:rPr lang="en-US" dirty="0" err="1" smtClean="0"/>
              <a:t>k.max</a:t>
            </a:r>
            <a:r>
              <a:rPr lang="en-US" dirty="0" smtClean="0"/>
              <a:t> </a:t>
            </a:r>
            <a:r>
              <a:rPr lang="en-US" dirty="0"/>
              <a:t>= 5) </a:t>
            </a:r>
            <a:r>
              <a:rPr lang="en-US" dirty="0" smtClean="0"/>
              <a:t>+</a:t>
            </a:r>
            <a:r>
              <a:rPr lang="en-US" dirty="0" err="1" smtClean="0"/>
              <a:t>ggtitle</a:t>
            </a:r>
            <a:r>
              <a:rPr lang="en-US" dirty="0"/>
              <a:t>("</a:t>
            </a:r>
            <a:r>
              <a:rPr lang="en-US" dirty="0" err="1"/>
              <a:t>WSS:Elbow</a:t>
            </a:r>
            <a:r>
              <a:rPr lang="en-US" dirty="0" smtClean="0"/>
              <a:t>")</a:t>
            </a:r>
          </a:p>
          <a:p>
            <a:endParaRPr lang="en-US" dirty="0"/>
          </a:p>
          <a:p>
            <a:r>
              <a:rPr lang="en-US" dirty="0"/>
              <a:t>SIL &lt;- </a:t>
            </a:r>
            <a:r>
              <a:rPr lang="en-US" dirty="0" err="1" smtClean="0"/>
              <a:t>fviz_nbclust</a:t>
            </a:r>
            <a:r>
              <a:rPr lang="en-US" dirty="0" smtClean="0"/>
              <a:t>(</a:t>
            </a:r>
            <a:r>
              <a:rPr lang="en-US" b="1" dirty="0" err="1"/>
              <a:t>YourDF</a:t>
            </a:r>
            <a:r>
              <a:rPr lang="en-US" dirty="0" smtClean="0"/>
              <a:t>, </a:t>
            </a:r>
            <a:r>
              <a:rPr lang="en-US" dirty="0"/>
              <a:t>FUN = </a:t>
            </a:r>
            <a:r>
              <a:rPr lang="en-US" dirty="0" err="1"/>
              <a:t>hcut</a:t>
            </a:r>
            <a:r>
              <a:rPr lang="en-US" dirty="0"/>
              <a:t>, method = "silhouette", </a:t>
            </a:r>
            <a:r>
              <a:rPr lang="en-US" dirty="0" err="1" smtClean="0"/>
              <a:t>k.max</a:t>
            </a:r>
            <a:r>
              <a:rPr lang="en-US" dirty="0" smtClean="0"/>
              <a:t> </a:t>
            </a:r>
            <a:r>
              <a:rPr lang="en-US" dirty="0"/>
              <a:t>= 5) </a:t>
            </a:r>
            <a:r>
              <a:rPr lang="en-US" dirty="0" smtClean="0"/>
              <a:t>+</a:t>
            </a:r>
            <a:r>
              <a:rPr lang="en-US" dirty="0" err="1" smtClean="0"/>
              <a:t>ggtitle</a:t>
            </a:r>
            <a:r>
              <a:rPr lang="en-US" dirty="0"/>
              <a:t>("Silhouette</a:t>
            </a:r>
            <a:r>
              <a:rPr lang="en-US" dirty="0" smtClean="0"/>
              <a:t>")</a:t>
            </a:r>
          </a:p>
          <a:p>
            <a:endParaRPr lang="en-US" dirty="0"/>
          </a:p>
          <a:p>
            <a:r>
              <a:rPr lang="en-US" dirty="0"/>
              <a:t>GAP &lt;- </a:t>
            </a:r>
            <a:r>
              <a:rPr lang="en-US" dirty="0" err="1" smtClean="0"/>
              <a:t>fviz_nbclust</a:t>
            </a:r>
            <a:r>
              <a:rPr lang="en-US" dirty="0" smtClean="0"/>
              <a:t>(</a:t>
            </a:r>
            <a:r>
              <a:rPr lang="en-US" b="1" dirty="0" err="1"/>
              <a:t>YourDF</a:t>
            </a:r>
            <a:r>
              <a:rPr lang="en-US" dirty="0" smtClean="0"/>
              <a:t>, </a:t>
            </a:r>
            <a:r>
              <a:rPr lang="en-US" dirty="0"/>
              <a:t>FUN = </a:t>
            </a:r>
            <a:r>
              <a:rPr lang="en-US" dirty="0" err="1"/>
              <a:t>hcut</a:t>
            </a:r>
            <a:r>
              <a:rPr lang="en-US" dirty="0"/>
              <a:t>, method = "</a:t>
            </a:r>
            <a:r>
              <a:rPr lang="en-US" dirty="0" err="1"/>
              <a:t>gap_stat</a:t>
            </a:r>
            <a:r>
              <a:rPr lang="en-US" dirty="0"/>
              <a:t>", </a:t>
            </a:r>
            <a:r>
              <a:rPr lang="en-US" dirty="0" err="1" smtClean="0"/>
              <a:t>k.max</a:t>
            </a:r>
            <a:r>
              <a:rPr lang="en-US" dirty="0" smtClean="0"/>
              <a:t> </a:t>
            </a:r>
            <a:r>
              <a:rPr lang="en-US" dirty="0"/>
              <a:t>= 5) </a:t>
            </a:r>
            <a:r>
              <a:rPr lang="en-US" dirty="0" smtClean="0"/>
              <a:t>+ </a:t>
            </a:r>
            <a:r>
              <a:rPr lang="en-US" dirty="0" err="1" smtClean="0"/>
              <a:t>ggtitle</a:t>
            </a:r>
            <a:r>
              <a:rPr lang="en-US" dirty="0"/>
              <a:t>("Gap Stat")</a:t>
            </a:r>
          </a:p>
          <a:p>
            <a:endParaRPr lang="en-US" dirty="0"/>
          </a:p>
          <a:p>
            <a:r>
              <a:rPr lang="en-US" dirty="0"/>
              <a:t># Display plots side by side</a:t>
            </a:r>
          </a:p>
          <a:p>
            <a:r>
              <a:rPr lang="en-US" dirty="0" err="1"/>
              <a:t>gridExtra</a:t>
            </a:r>
            <a:r>
              <a:rPr lang="en-US" dirty="0"/>
              <a:t>::</a:t>
            </a:r>
            <a:r>
              <a:rPr lang="en-US" dirty="0" err="1"/>
              <a:t>grid.arrange</a:t>
            </a:r>
            <a:r>
              <a:rPr lang="en-US" dirty="0"/>
              <a:t>(WSS, SIL, GAP, </a:t>
            </a:r>
            <a:r>
              <a:rPr lang="en-US" dirty="0" err="1"/>
              <a:t>nrow</a:t>
            </a:r>
            <a:r>
              <a:rPr lang="en-US" dirty="0"/>
              <a:t> = 1)</a:t>
            </a:r>
          </a:p>
        </p:txBody>
      </p:sp>
    </p:spTree>
    <p:extLst>
      <p:ext uri="{BB962C8B-B14F-4D97-AF65-F5344CB8AC3E}">
        <p14:creationId xmlns:p14="http://schemas.microsoft.com/office/powerpoint/2010/main" val="406382645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Elbow, Silhouette, and Gap</a:t>
            </a:r>
            <a:endParaRPr lang="en-US" dirty="0"/>
          </a:p>
        </p:txBody>
      </p:sp>
      <p:sp>
        <p:nvSpPr>
          <p:cNvPr id="3" name="Content Placeholder 2"/>
          <p:cNvSpPr>
            <a:spLocks noGrp="1"/>
          </p:cNvSpPr>
          <p:nvPr>
            <p:ph idx="1"/>
          </p:nvPr>
        </p:nvSpPr>
        <p:spPr/>
        <p:txBody>
          <a:bodyPr/>
          <a:lstStyle/>
          <a:p>
            <a:endParaRPr lang="en-US" dirty="0" smtClean="0"/>
          </a:p>
          <a:p>
            <a:r>
              <a:rPr lang="en-US" dirty="0">
                <a:hlinkClick r:id="rId2"/>
              </a:rPr>
              <a:t>https://</a:t>
            </a:r>
            <a:r>
              <a:rPr lang="en-US" dirty="0" smtClean="0">
                <a:hlinkClick r:id="rId2"/>
              </a:rPr>
              <a:t>towardsdatascience.com/clustering-metrics-better-than-the-elbow-method-6926e1f723a6</a:t>
            </a:r>
            <a:endParaRPr lang="en-US" dirty="0" smtClean="0"/>
          </a:p>
          <a:p>
            <a:endParaRPr lang="en-US" dirty="0"/>
          </a:p>
        </p:txBody>
      </p:sp>
    </p:spTree>
    <p:extLst>
      <p:ext uri="{BB962C8B-B14F-4D97-AF65-F5344CB8AC3E}">
        <p14:creationId xmlns:p14="http://schemas.microsoft.com/office/powerpoint/2010/main" val="2505706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Silhouette</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r>
              <a:rPr lang="en-US" dirty="0"/>
              <a:t>The </a:t>
            </a:r>
            <a:r>
              <a:rPr lang="en-US" b="1" dirty="0"/>
              <a:t>Silhouette Coefficient </a:t>
            </a:r>
            <a:r>
              <a:rPr lang="en-US" dirty="0"/>
              <a:t>is calculated using </a:t>
            </a:r>
            <a:r>
              <a:rPr lang="en-US" b="1" dirty="0"/>
              <a:t>the mean intra-cluster distance (a) </a:t>
            </a:r>
            <a:r>
              <a:rPr lang="en-US" dirty="0"/>
              <a:t>and the </a:t>
            </a:r>
            <a:r>
              <a:rPr lang="en-US" b="1" dirty="0"/>
              <a:t>mean nearest-cluster distance (b) </a:t>
            </a:r>
            <a:r>
              <a:rPr lang="en-US" dirty="0"/>
              <a:t>for each sample. </a:t>
            </a:r>
            <a:r>
              <a:rPr lang="en-US" dirty="0" smtClean="0"/>
              <a:t> A sample can also be called a row, an observation, a vector, etc.</a:t>
            </a:r>
            <a:endParaRPr lang="en-US" dirty="0"/>
          </a:p>
          <a:p>
            <a:r>
              <a:rPr lang="en-US" dirty="0"/>
              <a:t>The Silhouette Coefficient for a sample </a:t>
            </a:r>
            <a:r>
              <a:rPr lang="en-US" b="1" dirty="0" smtClean="0"/>
              <a:t>is </a:t>
            </a:r>
            <a:r>
              <a:rPr lang="en-US" b="1" dirty="0"/>
              <a:t>(b - a) / max(a, b). </a:t>
            </a:r>
            <a:endParaRPr lang="en-US" b="1" dirty="0" smtClean="0"/>
          </a:p>
          <a:p>
            <a:r>
              <a:rPr lang="en-US" b="1" dirty="0" smtClean="0"/>
              <a:t>Think about this…  “b” is the mean (average of the vectors) for the nearest cluster and “a” is the mean for the current cluster.</a:t>
            </a:r>
            <a:endParaRPr lang="en-US" b="1" dirty="0"/>
          </a:p>
          <a:p>
            <a:r>
              <a:rPr lang="en-US" dirty="0"/>
              <a:t>b is the distance between a sample (row/vector/point) and the </a:t>
            </a:r>
            <a:r>
              <a:rPr lang="en-US" b="1" dirty="0"/>
              <a:t>nearest</a:t>
            </a:r>
            <a:r>
              <a:rPr lang="en-US" dirty="0"/>
              <a:t> cluster that the sample is </a:t>
            </a:r>
            <a:r>
              <a:rPr lang="en-US" b="1" dirty="0"/>
              <a:t>not</a:t>
            </a:r>
            <a:r>
              <a:rPr lang="en-US" dirty="0"/>
              <a:t> a part of. </a:t>
            </a:r>
          </a:p>
          <a:p>
            <a:r>
              <a:rPr lang="en-US" dirty="0"/>
              <a:t>We can compute the mean Silhouette Coefficient over all samples (data points / vectors) and use this as a metric to judge the number of clusters</a:t>
            </a:r>
            <a:r>
              <a:rPr lang="en-US" dirty="0" smtClean="0"/>
              <a:t>.</a:t>
            </a:r>
          </a:p>
          <a:p>
            <a:r>
              <a:rPr lang="en-US" dirty="0" smtClean="0"/>
              <a:t>To really </a:t>
            </a:r>
            <a:r>
              <a:rPr lang="en-US" b="1" dirty="0" smtClean="0"/>
              <a:t>understand </a:t>
            </a:r>
            <a:r>
              <a:rPr lang="en-US" dirty="0" smtClean="0"/>
              <a:t>this – create a small dataset and do it by hand…</a:t>
            </a:r>
            <a:endParaRPr lang="en-US" dirty="0"/>
          </a:p>
          <a:p>
            <a:endParaRPr lang="en-US" dirty="0"/>
          </a:p>
        </p:txBody>
      </p:sp>
    </p:spTree>
    <p:extLst>
      <p:ext uri="{BB962C8B-B14F-4D97-AF65-F5344CB8AC3E}">
        <p14:creationId xmlns:p14="http://schemas.microsoft.com/office/powerpoint/2010/main" val="33348527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77500" lnSpcReduction="20000"/>
          </a:bodyPr>
          <a:lstStyle/>
          <a:p>
            <a:r>
              <a:rPr lang="en-US" dirty="0"/>
              <a:t>1) </a:t>
            </a:r>
            <a:r>
              <a:rPr lang="en-US" dirty="0">
                <a:hlinkClick r:id="rId2"/>
              </a:rPr>
              <a:t>https://</a:t>
            </a:r>
            <a:r>
              <a:rPr lang="en-US" dirty="0" smtClean="0">
                <a:hlinkClick r:id="rId2"/>
              </a:rPr>
              <a:t>bradleyboehmke.github.io/HOML/hierarchical.html</a:t>
            </a:r>
            <a:endParaRPr lang="en-US" dirty="0" smtClean="0"/>
          </a:p>
          <a:p>
            <a:r>
              <a:rPr lang="en-US" dirty="0" smtClean="0"/>
              <a:t>The above also offers good vis for </a:t>
            </a:r>
            <a:r>
              <a:rPr lang="en-US" dirty="0" err="1" smtClean="0"/>
              <a:t>dendrograms</a:t>
            </a:r>
            <a:r>
              <a:rPr lang="en-US" dirty="0" smtClean="0"/>
              <a:t> at the end</a:t>
            </a:r>
            <a:endParaRPr lang="en-US" dirty="0" smtClean="0"/>
          </a:p>
          <a:p>
            <a:r>
              <a:rPr lang="en-US" dirty="0" smtClean="0"/>
              <a:t>3) </a:t>
            </a:r>
            <a:r>
              <a:rPr lang="en-US" dirty="0" err="1" smtClean="0"/>
              <a:t>Umich</a:t>
            </a:r>
            <a:r>
              <a:rPr lang="en-US" dirty="0"/>
              <a:t>: </a:t>
            </a:r>
            <a:r>
              <a:rPr lang="en-US" dirty="0">
                <a:hlinkClick r:id="rId3"/>
              </a:rPr>
              <a:t>https://</a:t>
            </a:r>
            <a:r>
              <a:rPr lang="en-US" dirty="0" smtClean="0">
                <a:hlinkClick r:id="rId3"/>
              </a:rPr>
              <a:t>cs.wmich.edu/alfuqaha/summer14/cs6530/lectures/ClusteringAnalysis.pdf</a:t>
            </a:r>
            <a:endParaRPr lang="en-US" dirty="0" smtClean="0"/>
          </a:p>
          <a:p>
            <a:r>
              <a:rPr lang="en-US" dirty="0" smtClean="0"/>
              <a:t>4) Kumar Data Mining Book</a:t>
            </a:r>
          </a:p>
          <a:p>
            <a:r>
              <a:rPr lang="en-US" dirty="0" smtClean="0"/>
              <a:t>5) Stanford </a:t>
            </a:r>
            <a:r>
              <a:rPr lang="en-US" dirty="0" err="1" smtClean="0"/>
              <a:t>Infolab</a:t>
            </a:r>
            <a:endParaRPr lang="en-US" dirty="0" smtClean="0"/>
          </a:p>
          <a:p>
            <a:r>
              <a:rPr lang="en-US" dirty="0">
                <a:hlinkClick r:id="rId4"/>
              </a:rPr>
              <a:t>http://infolab.stanford.edu/~</a:t>
            </a:r>
            <a:r>
              <a:rPr lang="en-US" dirty="0" smtClean="0">
                <a:hlinkClick r:id="rId4"/>
              </a:rPr>
              <a:t>ullman/mining/pdf/cs345-cl.pdf</a:t>
            </a:r>
            <a:endParaRPr lang="en-US" dirty="0" smtClean="0"/>
          </a:p>
          <a:p>
            <a:r>
              <a:rPr lang="en-US" dirty="0"/>
              <a:t>6) </a:t>
            </a:r>
            <a:r>
              <a:rPr lang="en-US" dirty="0">
                <a:hlinkClick r:id="rId5"/>
              </a:rPr>
              <a:t>https://</a:t>
            </a:r>
            <a:r>
              <a:rPr lang="en-US" dirty="0" smtClean="0">
                <a:hlinkClick r:id="rId5"/>
              </a:rPr>
              <a:t>stat.ethz.ch/education/semesters/ss2012/ams/slides/v4.2.pdf</a:t>
            </a:r>
            <a:endParaRPr lang="en-US" dirty="0"/>
          </a:p>
          <a:p>
            <a:r>
              <a:rPr lang="en-US" dirty="0" smtClean="0"/>
              <a:t>7)</a:t>
            </a:r>
            <a:r>
              <a:rPr lang="en-US" dirty="0" smtClean="0">
                <a:hlinkClick r:id="rId6"/>
              </a:rPr>
              <a:t>https</a:t>
            </a:r>
            <a:r>
              <a:rPr lang="en-US" dirty="0">
                <a:hlinkClick r:id="rId6"/>
              </a:rPr>
              <a:t>://</a:t>
            </a:r>
            <a:r>
              <a:rPr lang="en-US" dirty="0" smtClean="0">
                <a:hlinkClick r:id="rId6"/>
              </a:rPr>
              <a:t>pdfs.semanticscholar.org/954f/ddb0c3d022cda2a7c3324e1391a4a3239d85.pdf</a:t>
            </a:r>
            <a:endParaRPr lang="en-US" dirty="0" smtClean="0"/>
          </a:p>
          <a:p>
            <a:r>
              <a:rPr lang="en-US" dirty="0"/>
              <a:t>8) </a:t>
            </a:r>
            <a:r>
              <a:rPr lang="en-US" dirty="0">
                <a:hlinkClick r:id="rId7"/>
              </a:rPr>
              <a:t>https://</a:t>
            </a:r>
            <a:r>
              <a:rPr lang="en-US" dirty="0" smtClean="0">
                <a:hlinkClick r:id="rId7"/>
              </a:rPr>
              <a:t>www.cl.cam.ac.uk/teaching/1314/InfoRtrv/lecture4.pdf</a:t>
            </a:r>
            <a:endParaRPr lang="en-US" dirty="0" smtClean="0"/>
          </a:p>
          <a:p>
            <a:r>
              <a:rPr lang="en-US" dirty="0"/>
              <a:t>9) </a:t>
            </a:r>
            <a:r>
              <a:rPr lang="en-US" dirty="0">
                <a:hlinkClick r:id="rId8"/>
              </a:rPr>
              <a:t>https://</a:t>
            </a:r>
            <a:r>
              <a:rPr lang="en-US" dirty="0" smtClean="0">
                <a:hlinkClick r:id="rId8"/>
              </a:rPr>
              <a:t>rstudio-pubs-static.s3.amazonaws.com/33876_1d7794d9a86647ca90c4f182df93f0e8.html</a:t>
            </a:r>
            <a:endParaRPr lang="en-US" dirty="0" smtClean="0"/>
          </a:p>
          <a:p>
            <a:r>
              <a:rPr lang="en-US" dirty="0"/>
              <a:t>10) </a:t>
            </a:r>
            <a:r>
              <a:rPr lang="en-US" dirty="0">
                <a:hlinkClick r:id="rId9"/>
              </a:rPr>
              <a:t>http://www.sthda.com/english/articles/30-advanced-clustering/105-dbscan-density-based-clustering-essentials</a:t>
            </a:r>
            <a:r>
              <a:rPr lang="en-US" dirty="0" smtClean="0">
                <a:hlinkClick r:id="rId9"/>
              </a:rPr>
              <a:t>/</a:t>
            </a:r>
            <a:endParaRPr lang="en-US" dirty="0" smtClean="0"/>
          </a:p>
          <a:p>
            <a:endParaRPr lang="en-US" dirty="0" smtClean="0"/>
          </a:p>
          <a:p>
            <a:endParaRPr lang="en-US" dirty="0" smtClean="0"/>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5104284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862584"/>
          </a:xfrm>
        </p:spPr>
        <p:txBody>
          <a:bodyPr>
            <a:normAutofit/>
          </a:bodyPr>
          <a:lstStyle/>
          <a:p>
            <a:r>
              <a:rPr lang="en-US" sz="4000" dirty="0" smtClean="0"/>
              <a:t>Measures of similarity/distance</a:t>
            </a:r>
            <a:endParaRPr lang="en-US" sz="4000" dirty="0"/>
          </a:p>
        </p:txBody>
      </p:sp>
      <p:sp>
        <p:nvSpPr>
          <p:cNvPr id="3" name="Content Placeholder 2"/>
          <p:cNvSpPr>
            <a:spLocks noGrp="1"/>
          </p:cNvSpPr>
          <p:nvPr>
            <p:ph idx="1"/>
          </p:nvPr>
        </p:nvSpPr>
        <p:spPr>
          <a:xfrm>
            <a:off x="1024128" y="1766324"/>
            <a:ext cx="9720071" cy="4543035"/>
          </a:xfrm>
        </p:spPr>
        <p:txBody>
          <a:bodyPr>
            <a:normAutofit/>
          </a:bodyPr>
          <a:lstStyle/>
          <a:p>
            <a:r>
              <a:rPr lang="en-US" dirty="0" smtClean="0"/>
              <a:t>1) The goal of clustering is to group together “similar” data vectors (also called data rows) while distinguishing between non-similar vectors.</a:t>
            </a:r>
          </a:p>
          <a:p>
            <a:r>
              <a:rPr lang="en-US" dirty="0" smtClean="0"/>
              <a:t>2) To determine if two vectors are similarly, a </a:t>
            </a:r>
            <a:r>
              <a:rPr lang="en-US" b="1" dirty="0" smtClean="0"/>
              <a:t>measure of similarity</a:t>
            </a:r>
            <a:r>
              <a:rPr lang="en-US" dirty="0" smtClean="0"/>
              <a:t> is needed. </a:t>
            </a:r>
          </a:p>
          <a:p>
            <a:endParaRPr lang="en-US" dirty="0" smtClean="0"/>
          </a:p>
          <a:p>
            <a:r>
              <a:rPr lang="en-US" b="1" dirty="0" smtClean="0"/>
              <a:t>TWO GENERAL DISTANCE MEASURE TYPES:</a:t>
            </a:r>
          </a:p>
          <a:p>
            <a:r>
              <a:rPr lang="en-US" dirty="0" smtClean="0"/>
              <a:t>(a) Euclidean distance – used to measure real-valued attributes and dense points. </a:t>
            </a:r>
          </a:p>
          <a:p>
            <a:pPr lvl="1"/>
            <a:r>
              <a:rPr lang="en-US" dirty="0" smtClean="0"/>
              <a:t>Euclidean distance is based on the location (as an x, y, z, .. coordinate) of each vector (point) in space.</a:t>
            </a:r>
            <a:endParaRPr lang="en-US" dirty="0"/>
          </a:p>
          <a:p>
            <a:r>
              <a:rPr lang="en-US" dirty="0" smtClean="0"/>
              <a:t>(b) non-Euclidean</a:t>
            </a:r>
          </a:p>
          <a:p>
            <a:pPr lvl="1"/>
            <a:r>
              <a:rPr lang="en-US" dirty="0" smtClean="0"/>
              <a:t>This type of measure is based on the properties of the vectors rather than their location in a defined space.</a:t>
            </a:r>
            <a:endParaRPr lang="en-US" dirty="0"/>
          </a:p>
        </p:txBody>
      </p:sp>
    </p:spTree>
    <p:extLst>
      <p:ext uri="{BB962C8B-B14F-4D97-AF65-F5344CB8AC3E}">
        <p14:creationId xmlns:p14="http://schemas.microsoft.com/office/powerpoint/2010/main" val="2790792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10151872" cy="653034"/>
          </a:xfrm>
        </p:spPr>
        <p:txBody>
          <a:bodyPr>
            <a:normAutofit/>
          </a:bodyPr>
          <a:lstStyle/>
          <a:p>
            <a:r>
              <a:rPr lang="en-US" sz="4000" dirty="0" smtClean="0"/>
              <a:t>Some fun math: the axioms of a distance measure</a:t>
            </a:r>
            <a:endParaRPr lang="en-US" sz="4000" dirty="0"/>
          </a:p>
        </p:txBody>
      </p:sp>
      <p:sp>
        <p:nvSpPr>
          <p:cNvPr id="3" name="Content Placeholder 2"/>
          <p:cNvSpPr>
            <a:spLocks noGrp="1"/>
          </p:cNvSpPr>
          <p:nvPr>
            <p:ph idx="1"/>
          </p:nvPr>
        </p:nvSpPr>
        <p:spPr>
          <a:xfrm>
            <a:off x="1024128" y="1948070"/>
            <a:ext cx="9720071" cy="4361290"/>
          </a:xfrm>
        </p:spPr>
        <p:txBody>
          <a:bodyPr/>
          <a:lstStyle/>
          <a:p>
            <a:r>
              <a:rPr lang="en-US" dirty="0" smtClean="0"/>
              <a:t>1) For any measure D to be a “distance measure” it must meet the following properties:</a:t>
            </a:r>
          </a:p>
          <a:p>
            <a:endParaRPr lang="en-US" dirty="0"/>
          </a:p>
          <a:p>
            <a:r>
              <a:rPr lang="en-US" dirty="0" smtClean="0"/>
              <a:t>(a) Given any two vectors x and y, D(</a:t>
            </a:r>
            <a:r>
              <a:rPr lang="en-US" dirty="0" err="1" smtClean="0"/>
              <a:t>x,y</a:t>
            </a:r>
            <a:r>
              <a:rPr lang="en-US" dirty="0" smtClean="0"/>
              <a:t>) &gt;= 0. In other words, distance cannot be negative.</a:t>
            </a:r>
          </a:p>
          <a:p>
            <a:r>
              <a:rPr lang="en-US" dirty="0" smtClean="0"/>
              <a:t>(b) D(x, y) = 0 </a:t>
            </a:r>
            <a:r>
              <a:rPr lang="en-US" dirty="0" err="1" smtClean="0"/>
              <a:t>iff</a:t>
            </a:r>
            <a:r>
              <a:rPr lang="en-US" dirty="0" smtClean="0"/>
              <a:t> x = y. In other words, the only way the distance between two vectors is 0 is if they are the same vector. </a:t>
            </a:r>
          </a:p>
          <a:p>
            <a:r>
              <a:rPr lang="en-US" dirty="0" smtClean="0"/>
              <a:t>(c) D(</a:t>
            </a:r>
            <a:r>
              <a:rPr lang="en-US" dirty="0" err="1" smtClean="0"/>
              <a:t>x,y</a:t>
            </a:r>
            <a:r>
              <a:rPr lang="en-US" dirty="0" smtClean="0"/>
              <a:t>) = D(</a:t>
            </a:r>
            <a:r>
              <a:rPr lang="en-US" dirty="0" err="1" smtClean="0"/>
              <a:t>y,x</a:t>
            </a:r>
            <a:r>
              <a:rPr lang="en-US" dirty="0" smtClean="0"/>
              <a:t>). Direction does not matter.</a:t>
            </a:r>
          </a:p>
          <a:p>
            <a:r>
              <a:rPr lang="en-US" dirty="0" smtClean="0"/>
              <a:t>(d) D(x, y) &lt;= D(</a:t>
            </a:r>
            <a:r>
              <a:rPr lang="en-US" dirty="0" err="1" smtClean="0"/>
              <a:t>x,z</a:t>
            </a:r>
            <a:r>
              <a:rPr lang="en-US" dirty="0" smtClean="0"/>
              <a:t>) + D(</a:t>
            </a:r>
            <a:r>
              <a:rPr lang="en-US" dirty="0" err="1" smtClean="0"/>
              <a:t>z,y</a:t>
            </a:r>
            <a:r>
              <a:rPr lang="en-US" dirty="0" smtClean="0"/>
              <a:t>). This is called the Triangle Inequality. </a:t>
            </a:r>
            <a:endParaRPr lang="en-US" dirty="0"/>
          </a:p>
        </p:txBody>
      </p:sp>
    </p:spTree>
    <p:extLst>
      <p:ext uri="{BB962C8B-B14F-4D97-AF65-F5344CB8AC3E}">
        <p14:creationId xmlns:p14="http://schemas.microsoft.com/office/powerpoint/2010/main" val="104138960"/>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7277</TotalTime>
  <Words>3477</Words>
  <Application>Microsoft Office PowerPoint</Application>
  <PresentationFormat>Widescreen</PresentationFormat>
  <Paragraphs>342</Paragraphs>
  <Slides>74</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74</vt:i4>
      </vt:variant>
    </vt:vector>
  </HeadingPairs>
  <TitlesOfParts>
    <vt:vector size="78" baseType="lpstr">
      <vt:lpstr>Arial</vt:lpstr>
      <vt:lpstr>Calibri</vt:lpstr>
      <vt:lpstr>Calibri Light</vt:lpstr>
      <vt:lpstr>Retrospect</vt:lpstr>
      <vt:lpstr>Clustering and Distance</vt:lpstr>
      <vt:lpstr>Clustering: Grouping  - Categorizing </vt:lpstr>
      <vt:lpstr>What is a VECTOR (in a dataset)?</vt:lpstr>
      <vt:lpstr>Distance by Hand…Which is “closer” – rows 1 and 2  OR  1 and 3?</vt:lpstr>
      <vt:lpstr>Very general goal of clustering</vt:lpstr>
      <vt:lpstr>Applications of clustering</vt:lpstr>
      <vt:lpstr>Challenges of clustering</vt:lpstr>
      <vt:lpstr>Measures of similarity/distance</vt:lpstr>
      <vt:lpstr>Some fun math: the axioms of a distance measure</vt:lpstr>
      <vt:lpstr>PowerPoint Presentation</vt:lpstr>
      <vt:lpstr>A comparison</vt:lpstr>
      <vt:lpstr>PowerPoint Presentation</vt:lpstr>
      <vt:lpstr>Non-Euclidean distances</vt:lpstr>
      <vt:lpstr>PowerPoint Presentation</vt:lpstr>
      <vt:lpstr>Cosine similarity</vt:lpstr>
      <vt:lpstr>Visual of cos measure</vt:lpstr>
      <vt:lpstr>Edit distance</vt:lpstr>
      <vt:lpstr>Distance measures for nominal data</vt:lpstr>
      <vt:lpstr>Measure  by matches</vt:lpstr>
      <vt:lpstr>PowerPoint Presentation</vt:lpstr>
      <vt:lpstr>Document similarity comparison (distance): an example of the need and value of normalization</vt:lpstr>
      <vt:lpstr>TF - IDF</vt:lpstr>
      <vt:lpstr>TF-IDF Example</vt:lpstr>
      <vt:lpstr>Similarity measures: measuring the “distance” between document vectors in d space.</vt:lpstr>
      <vt:lpstr>Length normalization using cosine (L2 norm)</vt:lpstr>
      <vt:lpstr>Cosine similarity example</vt:lpstr>
      <vt:lpstr>PowerPoint Presentation</vt:lpstr>
      <vt:lpstr>PowerPoint Presentation</vt:lpstr>
      <vt:lpstr>Back to clustering: two main types</vt:lpstr>
      <vt:lpstr>Partition vs. Hierarchical</vt:lpstr>
      <vt:lpstr>Other special clustering types</vt:lpstr>
      <vt:lpstr>Well separated clusters (easier to manage) and center-based</vt:lpstr>
      <vt:lpstr>Types of Clusters: Density-Based</vt:lpstr>
      <vt:lpstr>PowerPoint Presentation</vt:lpstr>
      <vt:lpstr>K means clustering example by hand and in r</vt:lpstr>
      <vt:lpstr>Results by hand</vt:lpstr>
      <vt:lpstr>PowerPoint Presentation</vt:lpstr>
      <vt:lpstr>Results from r are the same as by hand</vt:lpstr>
      <vt:lpstr>PowerPoint Presentation</vt:lpstr>
      <vt:lpstr>Limitation of k-means</vt:lpstr>
      <vt:lpstr>PowerPoint Presentation</vt:lpstr>
      <vt:lpstr>PowerPoint Presentation</vt:lpstr>
      <vt:lpstr>Hierarchical clustering</vt:lpstr>
      <vt:lpstr>AGNES and DIANA</vt:lpstr>
      <vt:lpstr>PowerPoint Presentation</vt:lpstr>
      <vt:lpstr>Common Clustering Methods</vt:lpstr>
      <vt:lpstr>PowerPoint Presentation</vt:lpstr>
      <vt:lpstr>Hierarchical Clustering Options in R</vt:lpstr>
      <vt:lpstr>Clustering for Outlier Detection: Row 4 is an outlier….</vt:lpstr>
      <vt:lpstr>K means and Hierarchical clustering r code  Example of  happiness data clustering with clusters and dendrogram views </vt:lpstr>
      <vt:lpstr>Cluster results</vt:lpstr>
      <vt:lpstr>Dendrogram from r code</vt:lpstr>
      <vt:lpstr>Another R Example for Hierarchical </vt:lpstr>
      <vt:lpstr>PowerPoint Presentation</vt:lpstr>
      <vt:lpstr>PowerPoint Presentation</vt:lpstr>
      <vt:lpstr>R code for dbSCAN</vt:lpstr>
      <vt:lpstr>Comparing documents and r</vt:lpstr>
      <vt:lpstr>Example code</vt:lpstr>
      <vt:lpstr>libraries</vt:lpstr>
      <vt:lpstr>The corpus: a collection of text documents in a folder</vt:lpstr>
      <vt:lpstr>Start to prepare the corpus for evaluation: clean and prep it part 1</vt:lpstr>
      <vt:lpstr>Start to prepare the corpus for evaluation: clean and prep it part 2</vt:lpstr>
      <vt:lpstr>View corpus (all docs) as a matrix</vt:lpstr>
      <vt:lpstr>Look at frequencies and plot</vt:lpstr>
      <vt:lpstr>Frequency dendrogram</vt:lpstr>
      <vt:lpstr>Normalize and re-visualize</vt:lpstr>
      <vt:lpstr>Visualize the normalized corpus</vt:lpstr>
      <vt:lpstr>The wordcloud</vt:lpstr>
      <vt:lpstr>K means clustering</vt:lpstr>
      <vt:lpstr>Cosine similarity</vt:lpstr>
      <vt:lpstr>Finding Values of k</vt:lpstr>
      <vt:lpstr>Understanding Elbow, Silhouette, and Gap</vt:lpstr>
      <vt:lpstr>Silhouette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clustering and r</dc:title>
  <dc:creator>Prof Ami</dc:creator>
  <cp:lastModifiedBy>Prof Ami</cp:lastModifiedBy>
  <cp:revision>171</cp:revision>
  <dcterms:created xsi:type="dcterms:W3CDTF">2018-04-29T22:35:49Z</dcterms:created>
  <dcterms:modified xsi:type="dcterms:W3CDTF">2020-09-17T21:08:16Z</dcterms:modified>
</cp:coreProperties>
</file>